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58" r:id="rId5"/>
    <p:sldId id="260" r:id="rId6"/>
    <p:sldId id="334" r:id="rId7"/>
    <p:sldId id="335" r:id="rId8"/>
    <p:sldId id="336" r:id="rId9"/>
    <p:sldId id="337" r:id="rId10"/>
    <p:sldId id="289" r:id="rId11"/>
    <p:sldId id="355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6" r:id="rId26"/>
    <p:sldId id="357" r:id="rId27"/>
    <p:sldId id="358" r:id="rId28"/>
    <p:sldId id="359" r:id="rId29"/>
    <p:sldId id="351" r:id="rId30"/>
    <p:sldId id="352" r:id="rId31"/>
    <p:sldId id="353" r:id="rId32"/>
    <p:sldId id="354" r:id="rId33"/>
    <p:sldId id="360" r:id="rId34"/>
    <p:sldId id="361" r:id="rId35"/>
    <p:sldId id="362" r:id="rId36"/>
  </p:sldIdLst>
  <p:sldSz cx="9144000" cy="6858000" type="screen4x3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443" autoAdjust="0"/>
  </p:normalViewPr>
  <p:slideViewPr>
    <p:cSldViewPr snapToGrid="0">
      <p:cViewPr>
        <p:scale>
          <a:sx n="70" d="100"/>
          <a:sy n="70" d="100"/>
        </p:scale>
        <p:origin x="708" y="273"/>
      </p:cViewPr>
      <p:guideLst/>
    </p:cSldViewPr>
  </p:slideViewPr>
  <p:outlineViewPr>
    <p:cViewPr>
      <p:scale>
        <a:sx n="33" d="100"/>
        <a:sy n="33" d="100"/>
      </p:scale>
      <p:origin x="0" y="-4337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02043-4EFE-4172-97FF-A5C0F103250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93CC45-2EC9-4E51-9DD9-99DE631935CE}">
      <dgm:prSet/>
      <dgm:spPr/>
      <dgm:t>
        <a:bodyPr/>
        <a:lstStyle/>
        <a:p>
          <a:r>
            <a:rPr lang="en-US"/>
            <a:t>At first glance it stands there a bit </a:t>
          </a:r>
          <a:r>
            <a:rPr lang="en-US" b="1"/>
            <a:t>isolated</a:t>
          </a:r>
          <a:endParaRPr lang="en-US"/>
        </a:p>
      </dgm:t>
    </dgm:pt>
    <dgm:pt modelId="{3265F0D7-281B-47C8-A982-101F1B1FBC93}" type="parTrans" cxnId="{FCEE0C5F-4CEE-47A6-89D9-144E393B2F70}">
      <dgm:prSet/>
      <dgm:spPr/>
      <dgm:t>
        <a:bodyPr/>
        <a:lstStyle/>
        <a:p>
          <a:endParaRPr lang="en-US"/>
        </a:p>
      </dgm:t>
    </dgm:pt>
    <dgm:pt modelId="{6E5093A0-C30A-46DC-A8EB-5FEDAB2ABF36}" type="sibTrans" cxnId="{FCEE0C5F-4CEE-47A6-89D9-144E393B2F70}">
      <dgm:prSet/>
      <dgm:spPr/>
      <dgm:t>
        <a:bodyPr/>
        <a:lstStyle/>
        <a:p>
          <a:endParaRPr lang="en-US"/>
        </a:p>
      </dgm:t>
    </dgm:pt>
    <dgm:pt modelId="{850E1ABE-F7BD-44EF-897E-B74B9C895B21}">
      <dgm:prSet/>
      <dgm:spPr/>
      <dgm:t>
        <a:bodyPr/>
        <a:lstStyle/>
        <a:p>
          <a:r>
            <a:rPr lang="en-US"/>
            <a:t>It does not build on any other lecture, </a:t>
          </a:r>
          <a:br>
            <a:rPr lang="en-US"/>
          </a:br>
          <a:r>
            <a:rPr lang="en-US"/>
            <a:t>and is not directly the basis for anything else </a:t>
          </a:r>
        </a:p>
      </dgm:t>
    </dgm:pt>
    <dgm:pt modelId="{A72FB8C0-39E3-4C77-864B-D052DDCA501A}" type="parTrans" cxnId="{2C2F0C30-6C93-485D-9CBA-955E53717F43}">
      <dgm:prSet/>
      <dgm:spPr/>
      <dgm:t>
        <a:bodyPr/>
        <a:lstStyle/>
        <a:p>
          <a:endParaRPr lang="en-US"/>
        </a:p>
      </dgm:t>
    </dgm:pt>
    <dgm:pt modelId="{C7548C23-0A9C-485B-B853-DC405DDBD18F}" type="sibTrans" cxnId="{2C2F0C30-6C93-485D-9CBA-955E53717F43}">
      <dgm:prSet/>
      <dgm:spPr/>
      <dgm:t>
        <a:bodyPr/>
        <a:lstStyle/>
        <a:p>
          <a:endParaRPr lang="en-US"/>
        </a:p>
      </dgm:t>
    </dgm:pt>
    <dgm:pt modelId="{17C84272-B5C4-49BB-B700-EA126910FEFF}">
      <dgm:prSet/>
      <dgm:spPr/>
      <dgm:t>
        <a:bodyPr/>
        <a:lstStyle/>
        <a:p>
          <a:r>
            <a:rPr lang="en-US"/>
            <a:t>So close your eyes, </a:t>
          </a:r>
          <a:r>
            <a:rPr lang="en-US" b="1"/>
            <a:t>learn</a:t>
          </a:r>
          <a:r>
            <a:rPr lang="en-US"/>
            <a:t>, </a:t>
          </a:r>
          <a:r>
            <a:rPr lang="en-US" b="1"/>
            <a:t>examine</a:t>
          </a:r>
          <a:r>
            <a:rPr lang="en-US"/>
            <a:t> and </a:t>
          </a:r>
          <a:r>
            <a:rPr lang="en-US" b="1"/>
            <a:t>forget</a:t>
          </a:r>
          <a:r>
            <a:rPr lang="en-US"/>
            <a:t>?</a:t>
          </a:r>
        </a:p>
      </dgm:t>
    </dgm:pt>
    <dgm:pt modelId="{658A2A48-5BB5-40CD-95FF-61BD4EB54B66}" type="parTrans" cxnId="{CF74E08E-5635-4677-8C74-EEDF53F3DE4C}">
      <dgm:prSet/>
      <dgm:spPr/>
      <dgm:t>
        <a:bodyPr/>
        <a:lstStyle/>
        <a:p>
          <a:endParaRPr lang="en-US"/>
        </a:p>
      </dgm:t>
    </dgm:pt>
    <dgm:pt modelId="{1C1BBFC2-56C1-4401-A9C9-B0A92A995CFB}" type="sibTrans" cxnId="{CF74E08E-5635-4677-8C74-EEDF53F3DE4C}">
      <dgm:prSet/>
      <dgm:spPr/>
      <dgm:t>
        <a:bodyPr/>
        <a:lstStyle/>
        <a:p>
          <a:endParaRPr lang="en-US"/>
        </a:p>
      </dgm:t>
    </dgm:pt>
    <dgm:pt modelId="{D495720C-ECA4-44B8-B475-7D9E60F78E02}">
      <dgm:prSet/>
      <dgm:spPr/>
      <dgm:t>
        <a:bodyPr/>
        <a:lstStyle/>
        <a:p>
          <a:r>
            <a:rPr lang="en-US"/>
            <a:t>I will tell you why I believe it is a </a:t>
          </a:r>
          <a:r>
            <a:rPr lang="en-US" b="1"/>
            <a:t>fundamental</a:t>
          </a:r>
          <a:r>
            <a:rPr lang="en-US"/>
            <a:t> skill for your profession “Environmental Engineering”</a:t>
          </a:r>
        </a:p>
      </dgm:t>
    </dgm:pt>
    <dgm:pt modelId="{BA562023-3859-4946-A03E-E058C7AD5E51}" type="parTrans" cxnId="{BD415A62-AE6B-4235-93D7-00645DF87AAA}">
      <dgm:prSet/>
      <dgm:spPr/>
      <dgm:t>
        <a:bodyPr/>
        <a:lstStyle/>
        <a:p>
          <a:endParaRPr lang="en-US"/>
        </a:p>
      </dgm:t>
    </dgm:pt>
    <dgm:pt modelId="{CF8E1A6E-2787-4354-AC98-F1F9D83A7528}" type="sibTrans" cxnId="{BD415A62-AE6B-4235-93D7-00645DF87AAA}">
      <dgm:prSet/>
      <dgm:spPr/>
      <dgm:t>
        <a:bodyPr/>
        <a:lstStyle/>
        <a:p>
          <a:endParaRPr lang="en-US"/>
        </a:p>
      </dgm:t>
    </dgm:pt>
    <dgm:pt modelId="{A966F3A9-73C2-4A9D-AB95-68186EFBCA80}" type="pres">
      <dgm:prSet presAssocID="{C3402043-4EFE-4172-97FF-A5C0F103250C}" presName="vert0" presStyleCnt="0">
        <dgm:presLayoutVars>
          <dgm:dir/>
          <dgm:animOne val="branch"/>
          <dgm:animLvl val="lvl"/>
        </dgm:presLayoutVars>
      </dgm:prSet>
      <dgm:spPr/>
    </dgm:pt>
    <dgm:pt modelId="{0E05A0E1-FE26-4A49-ADD7-4BBEFCD14057}" type="pres">
      <dgm:prSet presAssocID="{4F93CC45-2EC9-4E51-9DD9-99DE631935CE}" presName="thickLine" presStyleLbl="alignNode1" presStyleIdx="0" presStyleCnt="4"/>
      <dgm:spPr/>
    </dgm:pt>
    <dgm:pt modelId="{5D13967F-8D8B-4443-BAA0-11EF5E51B95F}" type="pres">
      <dgm:prSet presAssocID="{4F93CC45-2EC9-4E51-9DD9-99DE631935CE}" presName="horz1" presStyleCnt="0"/>
      <dgm:spPr/>
    </dgm:pt>
    <dgm:pt modelId="{EE5A615B-C7A9-4BA7-AA81-02A482CD2B4A}" type="pres">
      <dgm:prSet presAssocID="{4F93CC45-2EC9-4E51-9DD9-99DE631935CE}" presName="tx1" presStyleLbl="revTx" presStyleIdx="0" presStyleCnt="4"/>
      <dgm:spPr/>
    </dgm:pt>
    <dgm:pt modelId="{E0A7B57E-D511-4F76-8B68-055FD6EC3997}" type="pres">
      <dgm:prSet presAssocID="{4F93CC45-2EC9-4E51-9DD9-99DE631935CE}" presName="vert1" presStyleCnt="0"/>
      <dgm:spPr/>
    </dgm:pt>
    <dgm:pt modelId="{C32FD208-F7FB-4A87-BA6C-F9F5E2CFE0C2}" type="pres">
      <dgm:prSet presAssocID="{850E1ABE-F7BD-44EF-897E-B74B9C895B21}" presName="thickLine" presStyleLbl="alignNode1" presStyleIdx="1" presStyleCnt="4"/>
      <dgm:spPr/>
    </dgm:pt>
    <dgm:pt modelId="{2365ED76-BA84-4CB2-98CF-7FC3BCF5CD9C}" type="pres">
      <dgm:prSet presAssocID="{850E1ABE-F7BD-44EF-897E-B74B9C895B21}" presName="horz1" presStyleCnt="0"/>
      <dgm:spPr/>
    </dgm:pt>
    <dgm:pt modelId="{5B0025AB-4012-4DBD-93C8-BE57EAA9CA94}" type="pres">
      <dgm:prSet presAssocID="{850E1ABE-F7BD-44EF-897E-B74B9C895B21}" presName="tx1" presStyleLbl="revTx" presStyleIdx="1" presStyleCnt="4"/>
      <dgm:spPr/>
    </dgm:pt>
    <dgm:pt modelId="{2E7B345C-2856-4B86-8624-BA4CBAB678BB}" type="pres">
      <dgm:prSet presAssocID="{850E1ABE-F7BD-44EF-897E-B74B9C895B21}" presName="vert1" presStyleCnt="0"/>
      <dgm:spPr/>
    </dgm:pt>
    <dgm:pt modelId="{F2F0CF8F-D161-4530-93C4-678FD8C85BCE}" type="pres">
      <dgm:prSet presAssocID="{17C84272-B5C4-49BB-B700-EA126910FEFF}" presName="thickLine" presStyleLbl="alignNode1" presStyleIdx="2" presStyleCnt="4"/>
      <dgm:spPr/>
    </dgm:pt>
    <dgm:pt modelId="{1571B69A-4401-4CA4-BF4E-DCB6CBECC2F2}" type="pres">
      <dgm:prSet presAssocID="{17C84272-B5C4-49BB-B700-EA126910FEFF}" presName="horz1" presStyleCnt="0"/>
      <dgm:spPr/>
    </dgm:pt>
    <dgm:pt modelId="{AF2CE24E-D3AF-4FE4-BBF8-3CB341542B02}" type="pres">
      <dgm:prSet presAssocID="{17C84272-B5C4-49BB-B700-EA126910FEFF}" presName="tx1" presStyleLbl="revTx" presStyleIdx="2" presStyleCnt="4"/>
      <dgm:spPr/>
    </dgm:pt>
    <dgm:pt modelId="{B13E7F5B-4FCF-40E9-925E-277DB06A91DE}" type="pres">
      <dgm:prSet presAssocID="{17C84272-B5C4-49BB-B700-EA126910FEFF}" presName="vert1" presStyleCnt="0"/>
      <dgm:spPr/>
    </dgm:pt>
    <dgm:pt modelId="{3F93D48E-95C8-4134-84A0-687EDDF4CC75}" type="pres">
      <dgm:prSet presAssocID="{D495720C-ECA4-44B8-B475-7D9E60F78E02}" presName="thickLine" presStyleLbl="alignNode1" presStyleIdx="3" presStyleCnt="4"/>
      <dgm:spPr/>
    </dgm:pt>
    <dgm:pt modelId="{BE8EED98-08DF-480F-B493-6F59C9BD2526}" type="pres">
      <dgm:prSet presAssocID="{D495720C-ECA4-44B8-B475-7D9E60F78E02}" presName="horz1" presStyleCnt="0"/>
      <dgm:spPr/>
    </dgm:pt>
    <dgm:pt modelId="{3795F10A-B0C5-4881-878A-C67009800C60}" type="pres">
      <dgm:prSet presAssocID="{D495720C-ECA4-44B8-B475-7D9E60F78E02}" presName="tx1" presStyleLbl="revTx" presStyleIdx="3" presStyleCnt="4"/>
      <dgm:spPr/>
    </dgm:pt>
    <dgm:pt modelId="{B949C7C6-F0F7-4625-93CF-7B3A161D25A7}" type="pres">
      <dgm:prSet presAssocID="{D495720C-ECA4-44B8-B475-7D9E60F78E02}" presName="vert1" presStyleCnt="0"/>
      <dgm:spPr/>
    </dgm:pt>
  </dgm:ptLst>
  <dgm:cxnLst>
    <dgm:cxn modelId="{2C2F0C30-6C93-485D-9CBA-955E53717F43}" srcId="{C3402043-4EFE-4172-97FF-A5C0F103250C}" destId="{850E1ABE-F7BD-44EF-897E-B74B9C895B21}" srcOrd="1" destOrd="0" parTransId="{A72FB8C0-39E3-4C77-864B-D052DDCA501A}" sibTransId="{C7548C23-0A9C-485B-B853-DC405DDBD18F}"/>
    <dgm:cxn modelId="{FCEE0C5F-4CEE-47A6-89D9-144E393B2F70}" srcId="{C3402043-4EFE-4172-97FF-A5C0F103250C}" destId="{4F93CC45-2EC9-4E51-9DD9-99DE631935CE}" srcOrd="0" destOrd="0" parTransId="{3265F0D7-281B-47C8-A982-101F1B1FBC93}" sibTransId="{6E5093A0-C30A-46DC-A8EB-5FEDAB2ABF36}"/>
    <dgm:cxn modelId="{BD415A62-AE6B-4235-93D7-00645DF87AAA}" srcId="{C3402043-4EFE-4172-97FF-A5C0F103250C}" destId="{D495720C-ECA4-44B8-B475-7D9E60F78E02}" srcOrd="3" destOrd="0" parTransId="{BA562023-3859-4946-A03E-E058C7AD5E51}" sibTransId="{CF8E1A6E-2787-4354-AC98-F1F9D83A7528}"/>
    <dgm:cxn modelId="{5EF7EE56-D551-47BA-AE12-8EB869B67FB7}" type="presOf" srcId="{C3402043-4EFE-4172-97FF-A5C0F103250C}" destId="{A966F3A9-73C2-4A9D-AB95-68186EFBCA80}" srcOrd="0" destOrd="0" presId="urn:microsoft.com/office/officeart/2008/layout/LinedList"/>
    <dgm:cxn modelId="{CF74E08E-5635-4677-8C74-EEDF53F3DE4C}" srcId="{C3402043-4EFE-4172-97FF-A5C0F103250C}" destId="{17C84272-B5C4-49BB-B700-EA126910FEFF}" srcOrd="2" destOrd="0" parTransId="{658A2A48-5BB5-40CD-95FF-61BD4EB54B66}" sibTransId="{1C1BBFC2-56C1-4401-A9C9-B0A92A995CFB}"/>
    <dgm:cxn modelId="{D5620D9F-7703-4A94-8151-C553A52FCB47}" type="presOf" srcId="{17C84272-B5C4-49BB-B700-EA126910FEFF}" destId="{AF2CE24E-D3AF-4FE4-BBF8-3CB341542B02}" srcOrd="0" destOrd="0" presId="urn:microsoft.com/office/officeart/2008/layout/LinedList"/>
    <dgm:cxn modelId="{CEC5FEA8-6824-4BDD-A4D0-F13E0A4E96B0}" type="presOf" srcId="{D495720C-ECA4-44B8-B475-7D9E60F78E02}" destId="{3795F10A-B0C5-4881-878A-C67009800C60}" srcOrd="0" destOrd="0" presId="urn:microsoft.com/office/officeart/2008/layout/LinedList"/>
    <dgm:cxn modelId="{0920B7BD-3B83-44DB-8465-9855AE3DD3A6}" type="presOf" srcId="{4F93CC45-2EC9-4E51-9DD9-99DE631935CE}" destId="{EE5A615B-C7A9-4BA7-AA81-02A482CD2B4A}" srcOrd="0" destOrd="0" presId="urn:microsoft.com/office/officeart/2008/layout/LinedList"/>
    <dgm:cxn modelId="{938C82EC-66AF-42EC-A2DA-DB582467231A}" type="presOf" srcId="{850E1ABE-F7BD-44EF-897E-B74B9C895B21}" destId="{5B0025AB-4012-4DBD-93C8-BE57EAA9CA94}" srcOrd="0" destOrd="0" presId="urn:microsoft.com/office/officeart/2008/layout/LinedList"/>
    <dgm:cxn modelId="{E514CC65-0867-4EA6-A511-CA699E9CB476}" type="presParOf" srcId="{A966F3A9-73C2-4A9D-AB95-68186EFBCA80}" destId="{0E05A0E1-FE26-4A49-ADD7-4BBEFCD14057}" srcOrd="0" destOrd="0" presId="urn:microsoft.com/office/officeart/2008/layout/LinedList"/>
    <dgm:cxn modelId="{376A075B-D60D-429C-B716-1847DC4FE313}" type="presParOf" srcId="{A966F3A9-73C2-4A9D-AB95-68186EFBCA80}" destId="{5D13967F-8D8B-4443-BAA0-11EF5E51B95F}" srcOrd="1" destOrd="0" presId="urn:microsoft.com/office/officeart/2008/layout/LinedList"/>
    <dgm:cxn modelId="{F5D1AEF5-AAB9-449A-B2DF-141879532FDF}" type="presParOf" srcId="{5D13967F-8D8B-4443-BAA0-11EF5E51B95F}" destId="{EE5A615B-C7A9-4BA7-AA81-02A482CD2B4A}" srcOrd="0" destOrd="0" presId="urn:microsoft.com/office/officeart/2008/layout/LinedList"/>
    <dgm:cxn modelId="{04C08B3D-0125-49E2-909D-EF571A12741A}" type="presParOf" srcId="{5D13967F-8D8B-4443-BAA0-11EF5E51B95F}" destId="{E0A7B57E-D511-4F76-8B68-055FD6EC3997}" srcOrd="1" destOrd="0" presId="urn:microsoft.com/office/officeart/2008/layout/LinedList"/>
    <dgm:cxn modelId="{509D24C1-CB9D-4E6E-A48E-B7C28E64F782}" type="presParOf" srcId="{A966F3A9-73C2-4A9D-AB95-68186EFBCA80}" destId="{C32FD208-F7FB-4A87-BA6C-F9F5E2CFE0C2}" srcOrd="2" destOrd="0" presId="urn:microsoft.com/office/officeart/2008/layout/LinedList"/>
    <dgm:cxn modelId="{8F2B2257-D164-4897-AB14-0CF0CB9A33CC}" type="presParOf" srcId="{A966F3A9-73C2-4A9D-AB95-68186EFBCA80}" destId="{2365ED76-BA84-4CB2-98CF-7FC3BCF5CD9C}" srcOrd="3" destOrd="0" presId="urn:microsoft.com/office/officeart/2008/layout/LinedList"/>
    <dgm:cxn modelId="{3A2A313B-90D9-4F6A-9AA1-8428DEA2CC10}" type="presParOf" srcId="{2365ED76-BA84-4CB2-98CF-7FC3BCF5CD9C}" destId="{5B0025AB-4012-4DBD-93C8-BE57EAA9CA94}" srcOrd="0" destOrd="0" presId="urn:microsoft.com/office/officeart/2008/layout/LinedList"/>
    <dgm:cxn modelId="{532181B8-5911-49E1-91EB-C0DF34660471}" type="presParOf" srcId="{2365ED76-BA84-4CB2-98CF-7FC3BCF5CD9C}" destId="{2E7B345C-2856-4B86-8624-BA4CBAB678BB}" srcOrd="1" destOrd="0" presId="urn:microsoft.com/office/officeart/2008/layout/LinedList"/>
    <dgm:cxn modelId="{99077E92-063E-438D-BFBC-BF91F6747351}" type="presParOf" srcId="{A966F3A9-73C2-4A9D-AB95-68186EFBCA80}" destId="{F2F0CF8F-D161-4530-93C4-678FD8C85BCE}" srcOrd="4" destOrd="0" presId="urn:microsoft.com/office/officeart/2008/layout/LinedList"/>
    <dgm:cxn modelId="{039FB268-90EF-445C-A64D-4CD083C5B0DC}" type="presParOf" srcId="{A966F3A9-73C2-4A9D-AB95-68186EFBCA80}" destId="{1571B69A-4401-4CA4-BF4E-DCB6CBECC2F2}" srcOrd="5" destOrd="0" presId="urn:microsoft.com/office/officeart/2008/layout/LinedList"/>
    <dgm:cxn modelId="{BDC71CD3-0D37-43EE-A40B-6BECA50DA67C}" type="presParOf" srcId="{1571B69A-4401-4CA4-BF4E-DCB6CBECC2F2}" destId="{AF2CE24E-D3AF-4FE4-BBF8-3CB341542B02}" srcOrd="0" destOrd="0" presId="urn:microsoft.com/office/officeart/2008/layout/LinedList"/>
    <dgm:cxn modelId="{F5452C7D-1761-41F6-BDBC-9EE9648AB4BF}" type="presParOf" srcId="{1571B69A-4401-4CA4-BF4E-DCB6CBECC2F2}" destId="{B13E7F5B-4FCF-40E9-925E-277DB06A91DE}" srcOrd="1" destOrd="0" presId="urn:microsoft.com/office/officeart/2008/layout/LinedList"/>
    <dgm:cxn modelId="{1DBAAD7C-C11A-4FAB-B901-88C425A4C94A}" type="presParOf" srcId="{A966F3A9-73C2-4A9D-AB95-68186EFBCA80}" destId="{3F93D48E-95C8-4134-84A0-687EDDF4CC75}" srcOrd="6" destOrd="0" presId="urn:microsoft.com/office/officeart/2008/layout/LinedList"/>
    <dgm:cxn modelId="{471A72ED-C0D7-4677-B57F-51F0D4F2BF40}" type="presParOf" srcId="{A966F3A9-73C2-4A9D-AB95-68186EFBCA80}" destId="{BE8EED98-08DF-480F-B493-6F59C9BD2526}" srcOrd="7" destOrd="0" presId="urn:microsoft.com/office/officeart/2008/layout/LinedList"/>
    <dgm:cxn modelId="{34326CED-88EC-4123-AB15-C7D0C44ED3FB}" type="presParOf" srcId="{BE8EED98-08DF-480F-B493-6F59C9BD2526}" destId="{3795F10A-B0C5-4881-878A-C67009800C60}" srcOrd="0" destOrd="0" presId="urn:microsoft.com/office/officeart/2008/layout/LinedList"/>
    <dgm:cxn modelId="{74791DAD-6F07-4E18-874E-84F682206334}" type="presParOf" srcId="{BE8EED98-08DF-480F-B493-6F59C9BD2526}" destId="{B949C7C6-F0F7-4625-93CF-7B3A161D25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5A0E1-FE26-4A49-ADD7-4BBEFCD14057}">
      <dsp:nvSpPr>
        <dsp:cNvPr id="0" name=""/>
        <dsp:cNvSpPr/>
      </dsp:nvSpPr>
      <dsp:spPr>
        <a:xfrm>
          <a:off x="0" y="0"/>
          <a:ext cx="4869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A615B-C7A9-4BA7-AA81-02A482CD2B4A}">
      <dsp:nvSpPr>
        <dsp:cNvPr id="0" name=""/>
        <dsp:cNvSpPr/>
      </dsp:nvSpPr>
      <dsp:spPr>
        <a:xfrm>
          <a:off x="0" y="0"/>
          <a:ext cx="4869656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 first glance it stands there a bit </a:t>
          </a:r>
          <a:r>
            <a:rPr lang="en-US" sz="2400" b="1" kern="1200"/>
            <a:t>isolated</a:t>
          </a:r>
          <a:endParaRPr lang="en-US" sz="2400" kern="1200"/>
        </a:p>
      </dsp:txBody>
      <dsp:txXfrm>
        <a:off x="0" y="0"/>
        <a:ext cx="4869656" cy="1276350"/>
      </dsp:txXfrm>
    </dsp:sp>
    <dsp:sp modelId="{C32FD208-F7FB-4A87-BA6C-F9F5E2CFE0C2}">
      <dsp:nvSpPr>
        <dsp:cNvPr id="0" name=""/>
        <dsp:cNvSpPr/>
      </dsp:nvSpPr>
      <dsp:spPr>
        <a:xfrm>
          <a:off x="0" y="1276350"/>
          <a:ext cx="4869656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025AB-4012-4DBD-93C8-BE57EAA9CA94}">
      <dsp:nvSpPr>
        <dsp:cNvPr id="0" name=""/>
        <dsp:cNvSpPr/>
      </dsp:nvSpPr>
      <dsp:spPr>
        <a:xfrm>
          <a:off x="0" y="1276350"/>
          <a:ext cx="4869656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does not build on any other lecture, </a:t>
          </a:r>
          <a:br>
            <a:rPr lang="en-US" sz="2400" kern="1200"/>
          </a:br>
          <a:r>
            <a:rPr lang="en-US" sz="2400" kern="1200"/>
            <a:t>and is not directly the basis for anything else </a:t>
          </a:r>
        </a:p>
      </dsp:txBody>
      <dsp:txXfrm>
        <a:off x="0" y="1276350"/>
        <a:ext cx="4869656" cy="1276350"/>
      </dsp:txXfrm>
    </dsp:sp>
    <dsp:sp modelId="{F2F0CF8F-D161-4530-93C4-678FD8C85BCE}">
      <dsp:nvSpPr>
        <dsp:cNvPr id="0" name=""/>
        <dsp:cNvSpPr/>
      </dsp:nvSpPr>
      <dsp:spPr>
        <a:xfrm>
          <a:off x="0" y="2552700"/>
          <a:ext cx="4869656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CE24E-D3AF-4FE4-BBF8-3CB341542B02}">
      <dsp:nvSpPr>
        <dsp:cNvPr id="0" name=""/>
        <dsp:cNvSpPr/>
      </dsp:nvSpPr>
      <dsp:spPr>
        <a:xfrm>
          <a:off x="0" y="2552700"/>
          <a:ext cx="4869656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 close your eyes, </a:t>
          </a:r>
          <a:r>
            <a:rPr lang="en-US" sz="2400" b="1" kern="1200"/>
            <a:t>learn</a:t>
          </a:r>
          <a:r>
            <a:rPr lang="en-US" sz="2400" kern="1200"/>
            <a:t>, </a:t>
          </a:r>
          <a:r>
            <a:rPr lang="en-US" sz="2400" b="1" kern="1200"/>
            <a:t>examine</a:t>
          </a:r>
          <a:r>
            <a:rPr lang="en-US" sz="2400" kern="1200"/>
            <a:t> and </a:t>
          </a:r>
          <a:r>
            <a:rPr lang="en-US" sz="2400" b="1" kern="1200"/>
            <a:t>forget</a:t>
          </a:r>
          <a:r>
            <a:rPr lang="en-US" sz="2400" kern="1200"/>
            <a:t>?</a:t>
          </a:r>
        </a:p>
      </dsp:txBody>
      <dsp:txXfrm>
        <a:off x="0" y="2552700"/>
        <a:ext cx="4869656" cy="1276350"/>
      </dsp:txXfrm>
    </dsp:sp>
    <dsp:sp modelId="{3F93D48E-95C8-4134-84A0-687EDDF4CC75}">
      <dsp:nvSpPr>
        <dsp:cNvPr id="0" name=""/>
        <dsp:cNvSpPr/>
      </dsp:nvSpPr>
      <dsp:spPr>
        <a:xfrm>
          <a:off x="0" y="3829050"/>
          <a:ext cx="4869656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5F10A-B0C5-4881-878A-C67009800C60}">
      <dsp:nvSpPr>
        <dsp:cNvPr id="0" name=""/>
        <dsp:cNvSpPr/>
      </dsp:nvSpPr>
      <dsp:spPr>
        <a:xfrm>
          <a:off x="0" y="3829050"/>
          <a:ext cx="4869656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 will tell you why I believe it is a </a:t>
          </a:r>
          <a:r>
            <a:rPr lang="en-US" sz="2400" b="1" kern="1200"/>
            <a:t>fundamental</a:t>
          </a:r>
          <a:r>
            <a:rPr lang="en-US" sz="2400" kern="1200"/>
            <a:t> skill for your profession “Environmental Engineering”</a:t>
          </a:r>
        </a:p>
      </dsp:txBody>
      <dsp:txXfrm>
        <a:off x="0" y="3829050"/>
        <a:ext cx="4869656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56165-907A-4338-8D38-0E473C2DB2E5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DB490-7E93-4046-B227-C3C22796405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DB490-7E93-4046-B227-C3C22796405F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DB490-7E93-4046-B227-C3C22796405F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DB490-7E93-4046-B227-C3C22796405F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DB490-7E93-4046-B227-C3C22796405F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DB490-7E93-4046-B227-C3C22796405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6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6909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280161"/>
            <a:ext cx="7886700" cy="4896803"/>
          </a:xfrm>
        </p:spPr>
        <p:txBody>
          <a:bodyPr>
            <a:normAutofit/>
          </a:bodyPr>
          <a:lstStyle>
            <a:lvl1pPr marL="274320" indent="-274320">
              <a:lnSpc>
                <a:spcPct val="100000"/>
              </a:lnSpc>
              <a:spcAft>
                <a:spcPts val="150"/>
              </a:spcAft>
              <a:defRPr sz="1800">
                <a:solidFill>
                  <a:schemeClr val="tx2"/>
                </a:solidFill>
              </a:defRPr>
            </a:lvl1pPr>
            <a:lvl2pPr indent="-514350">
              <a:lnSpc>
                <a:spcPct val="100000"/>
              </a:lnSpc>
              <a:spcAft>
                <a:spcPts val="150"/>
              </a:spcAft>
              <a:defRPr sz="1500">
                <a:solidFill>
                  <a:schemeClr val="tx2"/>
                </a:solidFill>
              </a:defRPr>
            </a:lvl2pPr>
            <a:lvl3pPr indent="-269875">
              <a:lnSpc>
                <a:spcPct val="100000"/>
              </a:lnSpc>
              <a:spcAft>
                <a:spcPts val="150"/>
              </a:spcAft>
              <a:defRPr sz="1350">
                <a:solidFill>
                  <a:schemeClr val="tx2"/>
                </a:solidFill>
              </a:defRPr>
            </a:lvl3pPr>
            <a:lvl4pPr indent="-269875">
              <a:lnSpc>
                <a:spcPct val="100000"/>
              </a:lnSpc>
              <a:spcAft>
                <a:spcPts val="150"/>
              </a:spcAft>
              <a:defRPr sz="1350">
                <a:solidFill>
                  <a:schemeClr val="tx2"/>
                </a:solidFill>
              </a:defRPr>
            </a:lvl4pPr>
            <a:lvl5pPr indent="-269875">
              <a:lnSpc>
                <a:spcPct val="100000"/>
              </a:lnSpc>
              <a:spcAft>
                <a:spcPts val="150"/>
              </a:spcAft>
              <a:defRPr sz="13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Blablabla</a:t>
            </a:r>
            <a:br>
              <a:rPr lang="en-US" dirty="0"/>
            </a:br>
            <a:r>
              <a:rPr lang="en-US" dirty="0" err="1"/>
              <a:t>blablalllll</a:t>
            </a:r>
            <a:endParaRPr lang="en-US" dirty="0"/>
          </a:p>
          <a:p>
            <a:pPr lvl="1"/>
            <a:r>
              <a:rPr lang="en-US" dirty="0" err="1"/>
              <a:t>Blabla</a:t>
            </a:r>
            <a:br>
              <a:rPr lang="en-US" dirty="0"/>
            </a:br>
            <a:r>
              <a:rPr lang="en-US" dirty="0" err="1"/>
              <a:t>blabla</a:t>
            </a:r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24CA-1750-4E3B-8E11-ECAE2AADC279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629F-12BB-4339-B0B5-B608141DEEE3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2CE70-8B46-4632-BC49-4760007DD7E0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47D2-02CD-498A-B43E-A4F6D5D5A866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AB138-E4D9-4B91-8A94-48E611A9B875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lnSpc>
                <a:spcPct val="10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3044-2021-4A0F-A809-0FDD0CEC2DC6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E6B7-C2BE-4696-87FD-B8A1F6E09F82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C294-6D75-4BCB-AB5C-B5EFA5E5578F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1887"/>
          </a:xfrm>
        </p:spPr>
        <p:txBody>
          <a:bodyPr>
            <a:normAutofit/>
          </a:bodyPr>
          <a:lstStyle>
            <a:lvl1pPr>
              <a:defRPr sz="21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72B4-0B39-4D46-9639-03E0BEDA037A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730E-5D7F-4E5A-BD81-F0434B236DDE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2AC2D-0673-4C82-AA92-C1077CBDAD05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B2E2A-81FC-4305-989E-90AB5953B901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4BC50-DFC9-49F3-B661-8206D0B8AD5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unctional_programming" TargetMode="External"/><Relationship Id="rId13" Type="http://schemas.openxmlformats.org/officeDocument/2006/relationships/hyperlink" Target="https://en.wikipedia.org/wiki/Object_(computer_science)" TargetMode="External"/><Relationship Id="rId3" Type="http://schemas.openxmlformats.org/officeDocument/2006/relationships/hyperlink" Target="https://en.wikipedia.org/wiki/Control_flow" TargetMode="External"/><Relationship Id="rId7" Type="http://schemas.openxmlformats.org/officeDocument/2006/relationships/hyperlink" Target="https://en.wikipedia.org/wiki/Procedural_programming" TargetMode="External"/><Relationship Id="rId12" Type="http://schemas.openxmlformats.org/officeDocument/2006/relationships/hyperlink" Target="https://en.wikipedia.org/wiki/Object-oriented_programming" TargetMode="External"/><Relationship Id="rId2" Type="http://schemas.openxmlformats.org/officeDocument/2006/relationships/hyperlink" Target="https://en.wikipedia.org/wiki/Imperative_programming" TargetMode="External"/><Relationship Id="rId16" Type="http://schemas.openxmlformats.org/officeDocument/2006/relationships/hyperlink" Target="https://en.wikipedia.org/wiki/Method_(computer_science)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Declarative_programming" TargetMode="External"/><Relationship Id="rId11" Type="http://schemas.openxmlformats.org/officeDocument/2006/relationships/hyperlink" Target="https://en.wikipedia.org/wiki/Immutable_object" TargetMode="External"/><Relationship Id="rId5" Type="http://schemas.openxmlformats.org/officeDocument/2006/relationships/hyperlink" Target="https://en.wikipedia.org/wiki/State_(computer_science)" TargetMode="External"/><Relationship Id="rId15" Type="http://schemas.openxmlformats.org/officeDocument/2006/relationships/hyperlink" Target="https://en.wikipedia.org/wiki/Attribute_(computing)" TargetMode="External"/><Relationship Id="rId10" Type="http://schemas.openxmlformats.org/officeDocument/2006/relationships/hyperlink" Target="https://en.wikipedia.org/wiki/Program_state" TargetMode="External"/><Relationship Id="rId4" Type="http://schemas.openxmlformats.org/officeDocument/2006/relationships/hyperlink" Target="https://en.wikipedia.org/wiki/Statement_(programming)" TargetMode="External"/><Relationship Id="rId9" Type="http://schemas.openxmlformats.org/officeDocument/2006/relationships/hyperlink" Target="https://en.wikipedia.org/wiki/Function_(mathematics)" TargetMode="External"/><Relationship Id="rId14" Type="http://schemas.openxmlformats.org/officeDocument/2006/relationships/hyperlink" Target="https://en.wikipedia.org/wiki/Data_structur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65326" y="857250"/>
            <a:ext cx="6213348" cy="51435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88770" y="857250"/>
            <a:ext cx="5966460" cy="51435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6723" y="2310165"/>
            <a:ext cx="5310554" cy="2980593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Introductory Engineering Computer Programming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ENGR 1412</a:t>
            </a:r>
            <a:br>
              <a:rPr lang="en-US" sz="3200" b="1" dirty="0">
                <a:solidFill>
                  <a:schemeClr val="bg1"/>
                </a:solidFill>
              </a:rPr>
            </a:b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International Joint Bachelor Program Environmental Engineering</a:t>
            </a:r>
            <a:br>
              <a:rPr lang="en-US" sz="2700" i="1" dirty="0">
                <a:solidFill>
                  <a:schemeClr val="bg1"/>
                </a:solidFill>
              </a:rPr>
            </a:br>
            <a:br>
              <a:rPr lang="en-US" sz="2700" i="1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Lutz Pluemer</a:t>
            </a:r>
            <a:br>
              <a:rPr lang="en-US" sz="3450" i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br>
              <a:rPr lang="en-US" sz="345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endParaRPr lang="en-US" sz="345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9047" y="5506974"/>
            <a:ext cx="3305907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342900">
              <a:spcAft>
                <a:spcPts val="450"/>
              </a:spcAft>
            </a:pPr>
            <a:r>
              <a:rPr lang="en-US" sz="825">
                <a:solidFill>
                  <a:schemeClr val="bg1">
                    <a:alpha val="80000"/>
                  </a:schemeClr>
                </a:solidFill>
              </a:rPr>
              <a:t>Lutz Pluemer, Programming</a:t>
            </a:r>
            <a:endParaRPr lang="en-US" sz="825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0174" y="5438394"/>
            <a:ext cx="411480" cy="411480"/>
          </a:xfrm>
          <a:prstGeom prst="ellipse">
            <a:avLst/>
          </a:prstGeom>
          <a:solidFill>
            <a:srgbClr val="7F7F7F"/>
          </a:solidFill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900">
              <a:spcAft>
                <a:spcPts val="450"/>
              </a:spcAft>
            </a:pPr>
            <a:fld id="{A454BC50-DFC9-49F3-B661-8206D0B8AD5B}" type="slidenum">
              <a:rPr lang="en-US" sz="1125">
                <a:solidFill>
                  <a:srgbClr val="FFFFFF"/>
                </a:solidFill>
              </a:rPr>
              <a:t>1</a:t>
            </a:fld>
            <a:endParaRPr lang="en-US" sz="1125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857250"/>
            <a:ext cx="9143999" cy="5143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1499385"/>
            <a:ext cx="3420438" cy="846051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775" dirty="0"/>
              <a:t>My professional Background</a:t>
            </a:r>
          </a:p>
        </p:txBody>
      </p:sp>
      <p:grpSp>
        <p:nvGrpSpPr>
          <p:cNvPr id="73" name="Group 72"/>
          <p:cNvGrpSpPr>
            <a:grpSpLocks noGrp="1" noUngrp="1" noRot="1" noChangeAspect="1" noMove="1" noResize="1"/>
          </p:cNvGrpSpPr>
          <p:nvPr/>
        </p:nvGrpSpPr>
        <p:grpSpPr>
          <a:xfrm>
            <a:off x="0" y="1669863"/>
            <a:ext cx="266397" cy="505095"/>
            <a:chOff x="0" y="823811"/>
            <a:chExt cx="355196" cy="673460"/>
          </a:xfrm>
        </p:grpSpPr>
        <p:sp>
          <p:nvSpPr>
            <p:cNvPr id="74" name="Rectangle 73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98814" y="2425177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40" y="2605129"/>
            <a:ext cx="3757301" cy="38930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Studied </a:t>
            </a:r>
            <a:r>
              <a:rPr lang="en-US" sz="1050" b="1" dirty="0"/>
              <a:t>Computer </a:t>
            </a:r>
            <a:r>
              <a:rPr lang="en-US" sz="1050" dirty="0"/>
              <a:t>Science (Major) </a:t>
            </a:r>
            <a:br>
              <a:rPr lang="en-US" sz="1050" dirty="0"/>
            </a:br>
            <a:r>
              <a:rPr lang="en-US" sz="1050" dirty="0"/>
              <a:t>and Philosophy (Minor) (strange)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Got my Ph.D. in „Logic Programming“ – </a:t>
            </a:r>
            <a:br>
              <a:rPr lang="en-US" sz="1050" dirty="0"/>
            </a:br>
            <a:r>
              <a:rPr lang="en-US" sz="1050" dirty="0"/>
              <a:t>strong Relation to AI and Expert Systems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Served as  Full Professor for Geoinformation in Bonn from 1999 to 2016 – teaching Students in Geodesy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Served as </a:t>
            </a:r>
            <a:r>
              <a:rPr lang="en-US" sz="1050" b="1" dirty="0" err="1"/>
              <a:t>Internatiunal</a:t>
            </a:r>
            <a:r>
              <a:rPr lang="en-US" sz="1050" b="1" dirty="0"/>
              <a:t> Dean </a:t>
            </a:r>
            <a:r>
              <a:rPr lang="en-US" sz="1050" dirty="0"/>
              <a:t>of FGEE of SWJTU from 2018 to 2022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developed </a:t>
            </a:r>
            <a:r>
              <a:rPr lang="en-US" sz="1050" b="1" dirty="0"/>
              <a:t>CityGML</a:t>
            </a:r>
            <a:r>
              <a:rPr lang="en-US" sz="1050" dirty="0"/>
              <a:t>, the now internationally recognized standard for three-dimensional city and landscape models</a:t>
            </a:r>
          </a:p>
          <a:p>
            <a:pPr>
              <a:lnSpc>
                <a:spcPct val="90000"/>
              </a:lnSpc>
            </a:pPr>
            <a:r>
              <a:rPr lang="en-US" sz="1050" dirty="0" err="1"/>
              <a:t>Iinitiated</a:t>
            </a:r>
            <a:r>
              <a:rPr lang="en-US" sz="1050" dirty="0"/>
              <a:t> the Cooperation between Agriculture and Geodesy, including modern AI-related Robotics, addressing the challenges of the digitized agriculture of the Future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Including novel methods of </a:t>
            </a:r>
            <a:r>
              <a:rPr lang="en-US" sz="1050" b="1" dirty="0"/>
              <a:t>Data Analysis </a:t>
            </a:r>
            <a:r>
              <a:rPr lang="en-US" sz="1050" dirty="0"/>
              <a:t>based on Machine Learning and AI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This has led to one of 57 </a:t>
            </a:r>
            <a:r>
              <a:rPr lang="en-US" sz="1050" b="1" dirty="0"/>
              <a:t>excellence clusters </a:t>
            </a:r>
            <a:r>
              <a:rPr lang="en-US" sz="1050" dirty="0"/>
              <a:t>in Germany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That’s where I </a:t>
            </a:r>
            <a:r>
              <a:rPr lang="de-DE" sz="1050" dirty="0" err="1"/>
              <a:t>experiences</a:t>
            </a:r>
            <a:r>
              <a:rPr lang="en-US" sz="1050" dirty="0"/>
              <a:t> that Data Analysis is a </a:t>
            </a:r>
            <a:r>
              <a:rPr lang="en-US" sz="1050" b="1" dirty="0"/>
              <a:t>fundamental Tool </a:t>
            </a:r>
            <a:r>
              <a:rPr lang="en-US" sz="1050" dirty="0"/>
              <a:t>nowadays</a:t>
            </a:r>
          </a:p>
        </p:txBody>
      </p:sp>
      <p:sp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023252" y="85725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64357" y="1242640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26" name="Picture 2" descr="IIT students are choosing AI over computer science as job prospects change  | Business Insider In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-2" b="-2"/>
          <a:stretch>
            <a:fillRect/>
          </a:stretch>
        </p:blipFill>
        <p:spPr bwMode="auto">
          <a:xfrm>
            <a:off x="4483341" y="1456764"/>
            <a:ext cx="4069058" cy="394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39FF4-3EC7-424E-3E24-5B5C1D71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B9CC2-EABA-685B-87A2-C76AF550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18BA0F-6665-B882-75BE-6A71A474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My professional Background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7C140F-FB60-F00A-E31B-12125E3A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7190"/>
            <a:ext cx="7235190" cy="5408792"/>
          </a:xfrm>
        </p:spPr>
        <p:txBody>
          <a:bodyPr>
            <a:normAutofit fontScale="40000" lnSpcReduction="20000"/>
          </a:bodyPr>
          <a:lstStyle/>
          <a:p>
            <a:pPr marL="216000" indent="-216000">
              <a:lnSpc>
                <a:spcPct val="120000"/>
              </a:lnSpc>
            </a:pPr>
            <a:r>
              <a:rPr lang="en-US" sz="4500" dirty="0"/>
              <a:t>Studied </a:t>
            </a:r>
            <a:r>
              <a:rPr lang="en-US" sz="4500" b="1" dirty="0"/>
              <a:t>Computer </a:t>
            </a:r>
            <a:r>
              <a:rPr lang="en-US" sz="4500" dirty="0"/>
              <a:t>Science (Major) and Philosophy (Minor) 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Got my Ph.D. in Computer Science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Served as  Full Professor for Geoinformation </a:t>
            </a:r>
            <a:br>
              <a:rPr lang="en-US" sz="4500" dirty="0"/>
            </a:br>
            <a:r>
              <a:rPr lang="en-US" sz="4500" dirty="0"/>
              <a:t>in Bonn from 1999 to 2016 – teaching Students in Geodesy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Served as </a:t>
            </a:r>
            <a:r>
              <a:rPr lang="en-US" sz="4500" b="1" dirty="0"/>
              <a:t>International Dean </a:t>
            </a:r>
            <a:r>
              <a:rPr lang="en-US" sz="4500" dirty="0"/>
              <a:t>of FGEE 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developed </a:t>
            </a:r>
            <a:r>
              <a:rPr lang="en-US" sz="4500" b="1" dirty="0"/>
              <a:t>CityGML</a:t>
            </a:r>
            <a:r>
              <a:rPr lang="en-US" sz="4500" dirty="0"/>
              <a:t>, the now internationally recognized </a:t>
            </a:r>
            <a:br>
              <a:rPr lang="en-US" sz="4500" dirty="0"/>
            </a:br>
            <a:r>
              <a:rPr lang="en-US" sz="4500" dirty="0"/>
              <a:t>standard for three-dimensional city and landscape models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Initiated the Cooperation between Agriculture and Geodesy, including modern AI-related Robotics, addressing the challenges of the digitized agriculture of the Future, now one of 57 </a:t>
            </a:r>
            <a:r>
              <a:rPr lang="en-US" sz="4500" b="1" dirty="0"/>
              <a:t>excellence clusters </a:t>
            </a:r>
            <a:r>
              <a:rPr lang="en-US" sz="4500" dirty="0"/>
              <a:t>in Germany 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Including novel methods of </a:t>
            </a:r>
            <a:r>
              <a:rPr lang="en-US" sz="4500" b="1" dirty="0"/>
              <a:t>Data Analysis </a:t>
            </a:r>
            <a:r>
              <a:rPr lang="en-US" sz="4500" dirty="0"/>
              <a:t>based on Machine Learning and AI</a:t>
            </a:r>
          </a:p>
          <a:p>
            <a:pPr marL="216000" indent="-216000">
              <a:lnSpc>
                <a:spcPct val="120000"/>
              </a:lnSpc>
            </a:pPr>
            <a:r>
              <a:rPr lang="en-US" sz="4500" dirty="0"/>
              <a:t>That’s how I </a:t>
            </a:r>
            <a:r>
              <a:rPr lang="de-DE" sz="4500" dirty="0" err="1"/>
              <a:t>learned</a:t>
            </a:r>
            <a:r>
              <a:rPr lang="de-DE" sz="4500" dirty="0"/>
              <a:t> </a:t>
            </a:r>
            <a:r>
              <a:rPr lang="en-US" sz="4500" dirty="0"/>
              <a:t> that Data Analysis is a </a:t>
            </a:r>
            <a:r>
              <a:rPr lang="en-US" sz="4500" b="1" dirty="0"/>
              <a:t>Fundamental Tool </a:t>
            </a:r>
            <a:r>
              <a:rPr lang="en-US" sz="4500" dirty="0"/>
              <a:t> for deriving significant Information from raw data</a:t>
            </a:r>
          </a:p>
          <a:p>
            <a:endParaRPr lang="en-US" dirty="0"/>
          </a:p>
        </p:txBody>
      </p:sp>
      <p:pic>
        <p:nvPicPr>
          <p:cNvPr id="10" name="Picture 2" descr="IIT students are choosing AI over computer science as job prospects change  | Business Insider India">
            <a:extLst>
              <a:ext uri="{FF2B5EF4-FFF2-40B4-BE49-F238E27FC236}">
                <a16:creationId xmlns:a16="http://schemas.microsoft.com/office/drawing/2014/main" id="{08A4D1E4-2B9E-605B-A9F4-7893CEC7D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-2" b="-2"/>
          <a:stretch>
            <a:fillRect/>
          </a:stretch>
        </p:blipFill>
        <p:spPr bwMode="auto">
          <a:xfrm>
            <a:off x="6623132" y="1213606"/>
            <a:ext cx="2306863" cy="22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BEB4A1-71BC-C81D-1F55-B34D722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E4CE62-FF86-E371-4D15-3E794922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2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24072" y="629266"/>
            <a:ext cx="4939868" cy="1676603"/>
          </a:xfrm>
        </p:spPr>
        <p:txBody>
          <a:bodyPr>
            <a:normAutofit/>
          </a:bodyPr>
          <a:lstStyle/>
          <a:p>
            <a:r>
              <a:rPr lang="en-US" sz="4700" dirty="0"/>
              <a:t>Learning objectives</a:t>
            </a:r>
          </a:p>
        </p:txBody>
      </p:sp>
      <p:pic>
        <p:nvPicPr>
          <p:cNvPr id="11" name="Picture 10" descr="Abstract background of data"/>
          <p:cNvPicPr>
            <a:picLocks noChangeAspect="1"/>
          </p:cNvPicPr>
          <p:nvPr/>
        </p:nvPicPr>
        <p:blipFill rotWithShape="1">
          <a:blip r:embed="rId3"/>
          <a:srcRect l="31533" r="39951"/>
          <a:stretch>
            <a:fillRect/>
          </a:stretch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"From a problem to a program"</a:t>
            </a:r>
          </a:p>
          <a:p>
            <a:pPr>
              <a:lnSpc>
                <a:spcPct val="90000"/>
              </a:lnSpc>
            </a:pPr>
            <a:r>
              <a:rPr lang="en-US" dirty="0"/>
              <a:t>Structure a real-world </a:t>
            </a:r>
            <a:r>
              <a:rPr lang="en-US" b="1" dirty="0"/>
              <a:t>problem</a:t>
            </a:r>
            <a:r>
              <a:rPr lang="en-US" dirty="0"/>
              <a:t> and find an </a:t>
            </a:r>
            <a:br>
              <a:rPr lang="en-US" dirty="0"/>
            </a:br>
            <a:r>
              <a:rPr lang="en-US" dirty="0"/>
              <a:t>automated solution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or develop an </a:t>
            </a:r>
            <a:r>
              <a:rPr lang="en-US" sz="1800" b="1" dirty="0"/>
              <a:t>algorithm</a:t>
            </a:r>
            <a:r>
              <a:rPr lang="en-US" sz="1800" dirty="0"/>
              <a:t> to solve the problem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Formulate the algorithm in </a:t>
            </a:r>
            <a:r>
              <a:rPr lang="en-US" sz="1800" b="1" dirty="0"/>
              <a:t>pseudo-code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Write a Python </a:t>
            </a:r>
            <a:r>
              <a:rPr lang="en-US" sz="1800" b="1" dirty="0"/>
              <a:t>program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Make the Python program </a:t>
            </a:r>
            <a:r>
              <a:rPr lang="en-US" sz="1800" b="1" dirty="0"/>
              <a:t>run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Understand Basics of the </a:t>
            </a:r>
            <a:br>
              <a:rPr lang="en-US" sz="1800" dirty="0"/>
            </a:br>
            <a:r>
              <a:rPr lang="en-US" sz="1800" b="1" dirty="0"/>
              <a:t>Python</a:t>
            </a:r>
            <a:r>
              <a:rPr lang="en-US" sz="1800" dirty="0"/>
              <a:t> Programming Language</a:t>
            </a:r>
          </a:p>
          <a:p>
            <a:pPr>
              <a:lnSpc>
                <a:spcPct val="90000"/>
              </a:lnSpc>
            </a:pPr>
            <a:r>
              <a:rPr lang="en-US" dirty="0"/>
              <a:t>Before: Input, Management, Processing and Visualization of data in </a:t>
            </a:r>
            <a:r>
              <a:rPr lang="en-US" b="1" dirty="0"/>
              <a:t>Excel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76693" y="0"/>
            <a:ext cx="94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4274C8-779B-19C0-075B-E141751C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2B8EB-5FF8-57E8-1B37-7DC495DD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04563" y="1129084"/>
            <a:ext cx="2766819" cy="1960157"/>
          </a:xfrm>
        </p:spPr>
        <p:txBody>
          <a:bodyPr>
            <a:normAutofit/>
          </a:bodyPr>
          <a:lstStyle/>
          <a:p>
            <a:r>
              <a:rPr lang="en-US" sz="3500"/>
              <a:t>Central Concepts of this Lecture</a:t>
            </a:r>
          </a:p>
        </p:txBody>
      </p:sp>
      <p:pic>
        <p:nvPicPr>
          <p:cNvPr id="14" name="Picture 13" descr="Computer script on a screen"/>
          <p:cNvPicPr>
            <a:picLocks noChangeAspect="1"/>
          </p:cNvPicPr>
          <p:nvPr/>
        </p:nvPicPr>
        <p:blipFill rotWithShape="1">
          <a:blip r:embed="rId3"/>
          <a:srcRect l="1849" r="41621" b="-1"/>
          <a:stretch>
            <a:fillRect/>
          </a:stretch>
        </p:blipFill>
        <p:spPr>
          <a:xfrm>
            <a:off x="20" y="10"/>
            <a:ext cx="5807941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04563" y="3236181"/>
            <a:ext cx="2766819" cy="2195515"/>
          </a:xfrm>
        </p:spPr>
        <p:txBody>
          <a:bodyPr>
            <a:normAutofit/>
          </a:bodyPr>
          <a:lstStyle/>
          <a:p>
            <a:r>
              <a:rPr lang="en-US" sz="2100"/>
              <a:t>Algorithm</a:t>
            </a:r>
          </a:p>
          <a:p>
            <a:r>
              <a:rPr lang="en-US" sz="2100"/>
              <a:t>Program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9B2B7E-8B5B-06A9-21C4-5F2E571B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A67C0-1CF5-C255-4E60-7BB9C9A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Algorithm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processing instruction that is formulated so precisely that it can be carried out by a mechanically or electronically operating device at least in principle.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sequence of the individual processing steps must be clear from the precision of the linguistic representation.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Addition, division, sorting, average</a:t>
            </a:r>
          </a:p>
          <a:p>
            <a:r>
              <a:rPr lang="en-US" dirty="0"/>
              <a:t>sheet music for a piece of music</a:t>
            </a:r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some</a:t>
            </a:r>
            <a:r>
              <a:rPr lang="en-US" dirty="0"/>
              <a:t> extent:</a:t>
            </a:r>
          </a:p>
          <a:p>
            <a:r>
              <a:rPr lang="en-US" dirty="0"/>
              <a:t>Cooking Recipes </a:t>
            </a:r>
          </a:p>
          <a:p>
            <a:r>
              <a:rPr lang="en-US" dirty="0"/>
              <a:t>handicraft instructions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078A-E232-C6C2-B2E3-4B01E219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CDC6AC-C93D-BE00-DEC1-CDC3B431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Recipe for a typical German Cake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8650" y="1280161"/>
            <a:ext cx="6034088" cy="4896803"/>
          </a:xfrm>
        </p:spPr>
        <p:txBody>
          <a:bodyPr>
            <a:normAutofit fontScale="92500"/>
          </a:bodyPr>
          <a:lstStyle/>
          <a:p>
            <a:r>
              <a:rPr lang="en-US" dirty="0"/>
              <a:t>Wash one orange with hot water, grate the peel and squeeze out the juice. Chop the chocolate. Mix flour and baking powder.</a:t>
            </a:r>
          </a:p>
          <a:p>
            <a:r>
              <a:rPr lang="en-US" dirty="0"/>
              <a:t>Beat butter, sugar and 1 pinch of salt with the beaters of a hand mixer for at least 8 minutes until fluffy. Stir in eggs, one at a time, 30 sec. each. Stir in flour mixture and 5 tbsp. orange juice alternately. Divide dough into 2 halves. Stir 2 tsp. orange zest into one half. Stir cocoa powder, chocolate chips and 5 tbsp. orange juice into the second half of the dough.</a:t>
            </a:r>
          </a:p>
          <a:p>
            <a:r>
              <a:rPr lang="en-US" dirty="0"/>
              <a:t>Place the two doughs alternately in 4 layers in a greased loaf pan (20 cm long). Pull a fork in a spiral through the layers of dough. Bake in a hot oven at 180 degrees (convection oven 160 degrees) on the lowest rack for 50-55 min. After 10 minutes, cut lengthwise with a knife. 4. </a:t>
            </a:r>
          </a:p>
          <a:p>
            <a:r>
              <a:rPr lang="en-US" dirty="0"/>
              <a:t>Let the cake cool in the pan for 10 minutes, then turn it out onto a rack. Mix powdered sugar with 2-3 tbsp. orange juice and spread over cake.</a:t>
            </a:r>
          </a:p>
        </p:txBody>
      </p:sp>
      <p:pic>
        <p:nvPicPr>
          <p:cNvPr id="10" name="Picture 2" descr="http://static1.essen-und-trinken.de/uploads/thumbnails/0009/00000000009/485x605/Orangen_Marmorkuchen_925741e629c8296180d51065110d2ee2_fjt20090111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73888" y="1623575"/>
            <a:ext cx="1963921" cy="202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4BEBE-F53B-AC4D-A588-7E936CEF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B6415-81B8-921F-1E98-720F7213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really an algorithm?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8650" y="1280161"/>
            <a:ext cx="6034088" cy="4896803"/>
          </a:xfrm>
        </p:spPr>
        <p:txBody>
          <a:bodyPr>
            <a:normAutofit fontScale="92500"/>
          </a:bodyPr>
          <a:lstStyle/>
          <a:p>
            <a:r>
              <a:rPr lang="en-US" dirty="0"/>
              <a:t>Wash one orange with hot water, grate the peel and squeeze out the juice. Chop the chocolate. Mix flour and baking powder.</a:t>
            </a:r>
          </a:p>
          <a:p>
            <a:r>
              <a:rPr lang="en-US" dirty="0"/>
              <a:t>Beat butter, sugar and 1 pinch of salt with the beaters of a hand mixer for at least 8 minutes until fluffy. Stir in eggs, one at a time, 30 sec. each. Stir in flour mixture and 5 tbsp. orange juice alternately. Divide dough into 2 halves. Stir 2 tsp. orange zest into one half. Stir cocoa powder, chocolate chips and 5 tbsp. orange juice into the second half of the dough.</a:t>
            </a:r>
          </a:p>
          <a:p>
            <a:r>
              <a:rPr lang="en-US" dirty="0"/>
              <a:t>Place the two doughs alternately in 4 layers in a greased loaf pan (20 cm long). Pull a fork in a spiral through the layers of dough. </a:t>
            </a:r>
            <a:r>
              <a:rPr lang="en-US" b="1" dirty="0">
                <a:solidFill>
                  <a:srgbClr val="C00000"/>
                </a:solidFill>
              </a:rPr>
              <a:t>Bake in a hot oven at 180 degrees (convection oven 160 degrees) on the lowest rack for 50-55 min. After 10 minutes, cut lengthwise with a knife. </a:t>
            </a:r>
          </a:p>
          <a:p>
            <a:r>
              <a:rPr lang="en-US" dirty="0"/>
              <a:t>Let the cake cool in the pan for 10 minutes, then turn it out onto a rack. Mix powdered sugar with 2-3 tbsp. orange juice and spread over cake.</a:t>
            </a:r>
          </a:p>
        </p:txBody>
      </p:sp>
      <p:pic>
        <p:nvPicPr>
          <p:cNvPr id="10" name="Picture 2" descr="http://static1.essen-und-trinken.de/uploads/thumbnails/0009/00000000009/485x605/Orangen_Marmorkuchen_925741e629c8296180d51065110d2ee2_fjt20090111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73888" y="1623575"/>
            <a:ext cx="1963921" cy="202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938963" y="4476750"/>
            <a:ext cx="1795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How does the cake get into the oven?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0BBFF-3458-9BFD-368A-BB94D2BE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4D7AE-B8E9-9E56-D25A-0E4E57D5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more precise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Open the oven door and check if the oven - besides the </a:t>
            </a:r>
            <a:r>
              <a:rPr lang="en-US" sz="2000" dirty="0" err="1"/>
              <a:t>the</a:t>
            </a:r>
            <a:r>
              <a:rPr lang="en-US" sz="2000" dirty="0"/>
              <a:t> grate - contains other objects. </a:t>
            </a:r>
            <a:br>
              <a:rPr lang="en-US" sz="2000" dirty="0"/>
            </a:br>
            <a:r>
              <a:rPr lang="en-US" sz="2000" dirty="0"/>
              <a:t>If necessary, remove these. </a:t>
            </a:r>
            <a:br>
              <a:rPr lang="en-US" sz="2000" dirty="0"/>
            </a:br>
            <a:r>
              <a:rPr lang="en-US" sz="2000" dirty="0"/>
              <a:t>If not, place the cake on the rack and bake it at 180 degrees Celsius for 30 minutes. </a:t>
            </a:r>
            <a:br>
              <a:rPr lang="en-US" sz="2000" dirty="0"/>
            </a:br>
            <a:r>
              <a:rPr lang="en-US" sz="2000" dirty="0"/>
              <a:t>After that open the door and remove the cake. </a:t>
            </a:r>
            <a:br>
              <a:rPr lang="en-US" sz="2000" dirty="0"/>
            </a:br>
            <a:r>
              <a:rPr lang="en-US" sz="2000" dirty="0"/>
              <a:t>To avoid burnt fingers, this time you should use an Potholder to grip the baking pan. </a:t>
            </a:r>
            <a:br>
              <a:rPr lang="en-US" sz="2000" dirty="0"/>
            </a:br>
            <a:r>
              <a:rPr lang="en-US" sz="2000" dirty="0"/>
              <a:t>Then place the cake on a rack and let it cool 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98BE80-E735-EAF0-6D2A-0FE9B4C7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AB661-C301-527E-D215-1687BE42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algorithmic Style – “Pseudo Code”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oven door</a:t>
            </a:r>
          </a:p>
          <a:p>
            <a:r>
              <a:rPr lang="en-US" dirty="0"/>
              <a:t>If oven is not empty remove items that do not belong inside.</a:t>
            </a:r>
          </a:p>
          <a:p>
            <a:r>
              <a:rPr lang="en-US" dirty="0"/>
              <a:t>Put cake into oven and close oven</a:t>
            </a:r>
          </a:p>
          <a:p>
            <a:r>
              <a:rPr lang="en-US" dirty="0"/>
              <a:t>Turn oven on to 180 degrees Celsius</a:t>
            </a:r>
          </a:p>
          <a:p>
            <a:r>
              <a:rPr lang="en-US" dirty="0"/>
              <a:t>After 30 minutes  open door </a:t>
            </a:r>
          </a:p>
          <a:p>
            <a:r>
              <a:rPr lang="de-DE" dirty="0"/>
              <a:t>R</a:t>
            </a:r>
            <a:r>
              <a:rPr lang="en-US" dirty="0" err="1"/>
              <a:t>emove</a:t>
            </a:r>
            <a:r>
              <a:rPr lang="en-US" dirty="0"/>
              <a:t> cake with oven mitts</a:t>
            </a:r>
          </a:p>
          <a:p>
            <a:r>
              <a:rPr lang="en-US" dirty="0"/>
              <a:t>Place on a rack.	</a:t>
            </a:r>
          </a:p>
          <a:p>
            <a:r>
              <a:rPr lang="en-US" dirty="0"/>
              <a:t>If temperature &lt; 30 degrees - cut into 12 pieces and eat.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18</a:t>
            </a:fld>
            <a:endParaRPr lang="en-US" dirty="0"/>
          </a:p>
        </p:txBody>
      </p:sp>
      <p:pic>
        <p:nvPicPr>
          <p:cNvPr id="13" name="Picture 2" descr="http://www.kuechenplaner-magazin.de/uploads/pics/053_AE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38725" y="924719"/>
            <a:ext cx="329565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Algorithm versus Program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r>
              <a:rPr lang="en-US" sz="2100" dirty="0"/>
              <a:t>An </a:t>
            </a:r>
            <a:r>
              <a:rPr lang="en-US" sz="2100" b="1" dirty="0"/>
              <a:t>algorithm</a:t>
            </a:r>
            <a:r>
              <a:rPr lang="en-US" sz="2100" dirty="0"/>
              <a:t>, although very precise, is formulated in a </a:t>
            </a:r>
            <a:br>
              <a:rPr lang="en-US" sz="2100" dirty="0"/>
            </a:br>
            <a:r>
              <a:rPr lang="en-US" sz="2100" b="1" dirty="0"/>
              <a:t>natural</a:t>
            </a:r>
            <a:r>
              <a:rPr lang="en-US" sz="2100" dirty="0"/>
              <a:t> language (English, Chinese, ...).</a:t>
            </a:r>
          </a:p>
          <a:p>
            <a:r>
              <a:rPr lang="en-US" sz="2100" dirty="0"/>
              <a:t>A </a:t>
            </a:r>
            <a:r>
              <a:rPr lang="en-US" sz="2100" b="1" dirty="0"/>
              <a:t>program</a:t>
            </a:r>
            <a:r>
              <a:rPr lang="en-US" sz="2100" dirty="0"/>
              <a:t> is formulated in a </a:t>
            </a:r>
            <a:r>
              <a:rPr lang="en-US" sz="2100" b="1" dirty="0"/>
              <a:t>programming</a:t>
            </a:r>
            <a:r>
              <a:rPr lang="en-US" sz="2100" dirty="0"/>
              <a:t> </a:t>
            </a:r>
            <a:r>
              <a:rPr lang="en-US" sz="2100" b="1" dirty="0"/>
              <a:t>language</a:t>
            </a:r>
            <a:r>
              <a:rPr lang="en-US" sz="2100" dirty="0"/>
              <a:t> that the computer can process and execute (</a:t>
            </a:r>
            <a:r>
              <a:rPr lang="en-US" sz="2100" b="1" dirty="0"/>
              <a:t>Python</a:t>
            </a:r>
            <a:r>
              <a:rPr lang="en-US" sz="2100" dirty="0"/>
              <a:t>, Java, C++, ...).</a:t>
            </a:r>
          </a:p>
          <a:p>
            <a:r>
              <a:rPr lang="en-US" sz="2100" dirty="0"/>
              <a:t>However, there is an </a:t>
            </a:r>
            <a:r>
              <a:rPr lang="en-US" sz="2100" b="1" dirty="0"/>
              <a:t>intermediate</a:t>
            </a:r>
            <a:r>
              <a:rPr lang="en-US" sz="2100" dirty="0"/>
              <a:t> step: the translation or </a:t>
            </a:r>
            <a:r>
              <a:rPr lang="en-US" sz="2100" b="1" dirty="0"/>
              <a:t>compilation</a:t>
            </a:r>
            <a:r>
              <a:rPr lang="en-US" sz="2100" dirty="0"/>
              <a:t> from a (higher) programming language into the language that the computer can execute directly (</a:t>
            </a:r>
            <a:r>
              <a:rPr lang="en-US" sz="2100" b="1" dirty="0"/>
              <a:t>assembler</a:t>
            </a:r>
            <a:r>
              <a:rPr lang="en-US" sz="21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3C789F-A594-1EED-7C7E-B5DAEE6C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D1051-53A0-2311-5043-D4F9A32D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724073" y="1329201"/>
            <a:ext cx="4939868" cy="964620"/>
          </a:xfrm>
        </p:spPr>
        <p:txBody>
          <a:bodyPr anchor="b">
            <a:normAutofit/>
          </a:bodyPr>
          <a:lstStyle/>
          <a:p>
            <a:r>
              <a:rPr lang="en-US" b="1" noProof="0" dirty="0"/>
              <a:t>Welcome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724074" y="2686051"/>
            <a:ext cx="4939867" cy="2839064"/>
          </a:xfrm>
        </p:spPr>
        <p:txBody>
          <a:bodyPr>
            <a:normAutofit/>
          </a:bodyPr>
          <a:lstStyle/>
          <a:p>
            <a:r>
              <a:rPr lang="en-US" sz="1500" dirty="0"/>
              <a:t>Welcome to everybody.</a:t>
            </a:r>
          </a:p>
          <a:p>
            <a:r>
              <a:rPr lang="en-US" sz="1500" dirty="0"/>
              <a:t>It is my </a:t>
            </a:r>
            <a:r>
              <a:rPr lang="en-US" sz="1500" b="1" dirty="0"/>
              <a:t>pleasure</a:t>
            </a:r>
            <a:r>
              <a:rPr lang="en-US" sz="1500" dirty="0"/>
              <a:t> to give </a:t>
            </a:r>
            <a:br>
              <a:rPr lang="en-US" sz="1500" dirty="0"/>
            </a:br>
            <a:r>
              <a:rPr lang="en-US" sz="1500" dirty="0"/>
              <a:t>you this lecture today</a:t>
            </a:r>
            <a:br>
              <a:rPr lang="en-US" sz="1500" dirty="0"/>
            </a:br>
            <a:r>
              <a:rPr lang="en-US" sz="1500" dirty="0"/>
              <a:t>and teach you Programming </a:t>
            </a:r>
            <a:br>
              <a:rPr lang="en-US" sz="1500" dirty="0"/>
            </a:br>
            <a:r>
              <a:rPr lang="en-US" sz="1500" dirty="0"/>
              <a:t>in the next weeks  and months.</a:t>
            </a:r>
          </a:p>
          <a:p>
            <a:r>
              <a:rPr lang="en-US" sz="1500" dirty="0"/>
              <a:t>I look forward to </a:t>
            </a:r>
            <a:br>
              <a:rPr lang="en-US" sz="1500" dirty="0"/>
            </a:br>
            <a:r>
              <a:rPr lang="en-US" sz="1500" b="1" dirty="0"/>
              <a:t>getting to know you better</a:t>
            </a:r>
            <a:r>
              <a:rPr lang="en-US" sz="1500" dirty="0"/>
              <a:t>.</a:t>
            </a:r>
          </a:p>
          <a:p>
            <a:r>
              <a:rPr lang="en-US" sz="1500" dirty="0"/>
              <a:t>Maybe you are looking forward to </a:t>
            </a:r>
            <a:br>
              <a:rPr lang="en-US" sz="1500" dirty="0"/>
            </a:br>
            <a:r>
              <a:rPr lang="en-US" sz="1500" b="1" dirty="0"/>
              <a:t>getting to know me better</a:t>
            </a:r>
            <a:r>
              <a:rPr lang="en-US" sz="1500" dirty="0"/>
              <a:t>  as well </a:t>
            </a:r>
            <a:r>
              <a:rPr lang="en-US" sz="1500" dirty="0">
                <a:sym typeface="Wingdings" panose="05000000000000000000" pitchFamily="2" charset="2"/>
              </a:rPr>
              <a:t>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 descr="A person wearing glasses and a suit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r="16765"/>
          <a:stretch>
            <a:fillRect/>
          </a:stretch>
        </p:blipFill>
        <p:spPr>
          <a:xfrm>
            <a:off x="16" y="857257"/>
            <a:ext cx="3476678" cy="5143493"/>
          </a:xfrm>
          <a:prstGeom prst="rect">
            <a:avLst/>
          </a:prstGeom>
          <a:effectLst/>
        </p:spPr>
      </p:pic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3810701" y="2443588"/>
            <a:ext cx="4732020" cy="0"/>
          </a:xfrm>
          <a:prstGeom prst="line">
            <a:avLst/>
          </a:prstGeom>
          <a:ln w="19050">
            <a:solidFill>
              <a:srgbClr val="FF70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A252B4-591F-35B3-76D5-27E1483D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2B0B9-3371-9B69-3F41-F095052A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Computer and its CPU</a:t>
            </a:r>
          </a:p>
        </p:txBody>
      </p:sp>
      <p:pic>
        <p:nvPicPr>
          <p:cNvPr id="2050" name="Picture 2" descr="Diagram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393" y="1675227"/>
            <a:ext cx="683921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53D7F-0BD9-38B0-96FE-C0FA0B2E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A875D-408B-F795-03C0-51C66E9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sz="2400" b="1" dirty="0"/>
              <a:t>Memory Structure 	</a:t>
            </a:r>
            <a:r>
              <a:rPr lang="en-US" sz="2400" dirty="0"/>
              <a:t>and 	</a:t>
            </a:r>
            <a:r>
              <a:rPr lang="en-US" sz="2400" b="1" dirty="0"/>
              <a:t>Assembler Program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2976" cy="435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main: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pushq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rbp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movq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rsp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rbp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movl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alice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(%rip),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edx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movl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bob(%rip),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eax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imull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edx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eax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movl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eax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carol(%rip)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movl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$0, %</a:t>
            </a: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eax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leave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ret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alice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.long   123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bob: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135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.long   456</a:t>
            </a:r>
            <a:endParaRPr 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21</a:t>
            </a:fld>
            <a:endParaRPr lang="en-US" dirty="0"/>
          </a:p>
        </p:txBody>
      </p:sp>
      <p:pic>
        <p:nvPicPr>
          <p:cNvPr id="3076" name="Picture 4" descr="6.4. Main Memory — CS160 Reade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95" y="2334186"/>
            <a:ext cx="2391109" cy="33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Program a Computer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in </a:t>
            </a:r>
            <a:r>
              <a:rPr lang="en-US" b="1" dirty="0"/>
              <a:t>Assembler</a:t>
            </a:r>
            <a:r>
              <a:rPr lang="en-US" dirty="0"/>
              <a:t> with the native data types (32 or 64 bit cells) is cumbersome</a:t>
            </a:r>
          </a:p>
          <a:p>
            <a:r>
              <a:rPr lang="en-US" dirty="0"/>
              <a:t>It was done </a:t>
            </a:r>
            <a:r>
              <a:rPr lang="en-US" b="1" dirty="0"/>
              <a:t>manually</a:t>
            </a:r>
            <a:r>
              <a:rPr lang="en-US" dirty="0"/>
              <a:t> by human programmers </a:t>
            </a:r>
            <a:br>
              <a:rPr lang="en-US" dirty="0"/>
            </a:br>
            <a:r>
              <a:rPr lang="en-US" dirty="0"/>
              <a:t>50 years ago when memory was very </a:t>
            </a:r>
            <a:r>
              <a:rPr lang="en-US" dirty="0" err="1"/>
              <a:t>very</a:t>
            </a:r>
            <a:r>
              <a:rPr lang="en-US" dirty="0"/>
              <a:t> limited (4 Megabyte for the central computer of a big university) and CPUs were very </a:t>
            </a:r>
            <a:r>
              <a:rPr lang="en-US" dirty="0" err="1"/>
              <a:t>very</a:t>
            </a:r>
            <a:r>
              <a:rPr lang="en-US" dirty="0"/>
              <a:t> slow</a:t>
            </a:r>
          </a:p>
          <a:p>
            <a:r>
              <a:rPr lang="en-US" dirty="0"/>
              <a:t>Nowadays “</a:t>
            </a:r>
            <a:r>
              <a:rPr lang="en-US" b="1" dirty="0"/>
              <a:t>high</a:t>
            </a:r>
            <a:r>
              <a:rPr lang="en-US" dirty="0"/>
              <a:t> </a:t>
            </a:r>
            <a:r>
              <a:rPr lang="en-US" b="1" dirty="0"/>
              <a:t>level</a:t>
            </a:r>
            <a:r>
              <a:rPr lang="en-US" dirty="0"/>
              <a:t>” Computer Languages such as </a:t>
            </a:r>
            <a:r>
              <a:rPr lang="en-US" b="1" dirty="0"/>
              <a:t>Python</a:t>
            </a:r>
            <a:r>
              <a:rPr lang="en-US" dirty="0"/>
              <a:t> are used for Programming</a:t>
            </a:r>
          </a:p>
          <a:p>
            <a:r>
              <a:rPr lang="en-US" dirty="0"/>
              <a:t>Using high level Data Types such as</a:t>
            </a:r>
          </a:p>
          <a:p>
            <a:pPr lvl="1"/>
            <a:r>
              <a:rPr lang="en-US" sz="1600" dirty="0"/>
              <a:t>Numbers: integer,  float, complex</a:t>
            </a:r>
          </a:p>
          <a:p>
            <a:pPr lvl="1"/>
            <a:r>
              <a:rPr lang="en-US" sz="1600" dirty="0"/>
              <a:t>Characters and Texts</a:t>
            </a:r>
          </a:p>
          <a:p>
            <a:pPr lvl="1"/>
            <a:r>
              <a:rPr lang="en-US" sz="1600" dirty="0"/>
              <a:t>Date and Time</a:t>
            </a:r>
          </a:p>
          <a:p>
            <a:pPr lvl="1"/>
            <a:r>
              <a:rPr lang="en-US" sz="1600" dirty="0"/>
              <a:t>Arrays and Matrices</a:t>
            </a:r>
          </a:p>
          <a:p>
            <a:pPr lvl="1"/>
            <a:r>
              <a:rPr lang="en-US" sz="1600" dirty="0"/>
              <a:t>Compound Objects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B6F7E-E051-C78C-820A-915F2DC0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5FAEB-FC6F-81EC-A2F7-3B1FC51F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 and Paradigms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Paradigms</a:t>
            </a:r>
            <a:endParaRPr lang="en-US" sz="1800" b="1" u="sng" strike="noStrike" dirty="0">
              <a:effectLst/>
              <a:uFill>
                <a:solidFill>
                  <a:schemeClr val="bg1"/>
                </a:solidFill>
              </a:u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Imperative programming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– focuses on </a:t>
            </a:r>
            <a:r>
              <a:rPr lang="en-US" sz="1800" b="1" u="sng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how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to execute, </a:t>
            </a:r>
            <a:b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defines 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control flow</a:t>
            </a: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by </a:t>
            </a: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statements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that change a program 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state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6"/>
              </a:rPr>
              <a:t>Declarative programming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– focuses on </a:t>
            </a:r>
            <a:r>
              <a:rPr lang="en-US" sz="1800" b="1" u="sng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what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to execute, defines program </a:t>
            </a: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logic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but </a:t>
            </a: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detailed 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control</a:t>
            </a: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 flow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Languages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7"/>
              </a:rPr>
              <a:t>Procedural programming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– specifies the </a:t>
            </a: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 program must take </a:t>
            </a:r>
            <a:b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to reach a desired state.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8"/>
              </a:rPr>
              <a:t>Functional programming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– treats programs </a:t>
            </a:r>
            <a:b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as evaluating </a:t>
            </a: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9"/>
              </a:rPr>
              <a:t>mathematical 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9"/>
              </a:rPr>
              <a:t>functions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and avoids </a:t>
            </a: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0"/>
              </a:rPr>
              <a:t>state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and </a:t>
            </a: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1"/>
              </a:rPr>
              <a:t>mutable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2"/>
              </a:rPr>
              <a:t>Object-oriented programming (OOP)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– organizes programs as 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3"/>
              </a:rPr>
              <a:t>objects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 </a:t>
            </a:r>
            <a:b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4"/>
              </a:rPr>
              <a:t>data structures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with 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5"/>
              </a:rPr>
              <a:t>attributes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and </a:t>
            </a:r>
            <a:r>
              <a:rPr lang="en-US" sz="1800" b="1" u="sng" strike="noStrike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16"/>
              </a:rPr>
              <a:t>methods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together with their </a:t>
            </a:r>
            <a:r>
              <a:rPr lang="en-US" sz="1800" b="1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interactions</a:t>
            </a:r>
            <a:r>
              <a:rPr lang="en-US" sz="1800" u="sng" dirty="0">
                <a:effectLst/>
                <a:uFill>
                  <a:solidFill>
                    <a:schemeClr val="bg1"/>
                  </a:solidFill>
                </a:u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634B4F-BDC9-2F3F-32C2-9E982193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A3E6F-B4DB-9272-067D-44A17577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Why learn Python?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14110" y="1722133"/>
            <a:ext cx="5033221" cy="37882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Python is among the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fastest-growing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programming languages in the tech industry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Python is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Easy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Learn and Use – and to Teach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Python provides a convenient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 Interface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en-US" b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Jupyter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  <a:tabLst>
                <a:tab pos="5972810" algn="r"/>
              </a:tabLst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Python  has Multiple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Libraries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Frameworks	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Python is handy for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Web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Development</a:t>
            </a: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Purposes</a:t>
            </a:r>
            <a:endParaRPr lang="en-US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b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Language is Extensively used in Data Analysis Python is a convenient Tool for Machine Learning and AI </a:t>
            </a:r>
            <a:endParaRPr lang="en-US" dirty="0"/>
          </a:p>
        </p:txBody>
      </p:sp>
      <p:sp>
        <p:nvSpPr>
          <p:cNvPr id="20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" name="Graphic 12" descr="Book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840A2-2B4B-201C-F260-1BC32C21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EFC2F-9115-1772-2C94-71603917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D54A2F-19C1-47A5-CB22-029AD345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990205"/>
            <a:ext cx="7889082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300">
                <a:solidFill>
                  <a:schemeClr val="bg1"/>
                </a:solidFill>
                <a:latin typeface="+mj-lt"/>
              </a:rPr>
              <a:t>GRADING</a:t>
            </a:r>
          </a:p>
        </p:txBody>
      </p:sp>
      <p:pic>
        <p:nvPicPr>
          <p:cNvPr id="1026" name="Picture 2" descr="Grading &amp; Records | Undergraduate Catalog">
            <a:extLst>
              <a:ext uri="{FF2B5EF4-FFF2-40B4-BE49-F238E27FC236}">
                <a16:creationId xmlns:a16="http://schemas.microsoft.com/office/drawing/2014/main" id="{3144528F-099D-0734-2DC1-1891DB140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/>
          <a:stretch/>
        </p:blipFill>
        <p:spPr bwMode="auto">
          <a:xfrm>
            <a:off x="20" y="10"/>
            <a:ext cx="9143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60260-620E-16F3-3647-10AABDFB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6933"/>
            <a:ext cx="1976437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454BC50-DFC9-49F3-B661-8206D0B8AD5B}" type="slidenum">
              <a:rPr lang="en-US" sz="42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 sz="420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857610"/>
            <a:ext cx="9143592" cy="2849976"/>
            <a:chOff x="476" y="-3923157"/>
            <a:chExt cx="10667524" cy="2493729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EB403-6B35-3533-5427-ADD2DDC9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4784" y="6025942"/>
            <a:ext cx="26229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Lutz Pluemer, Programming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84AB53-E2CC-019E-DE77-ED31BA527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982" y="7309067"/>
            <a:ext cx="78867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6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363C08-F74C-867A-880A-C11D1D3F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en-US" b="1"/>
              <a:t>Grading</a:t>
            </a:r>
          </a:p>
        </p:txBody>
      </p:sp>
      <p:pic>
        <p:nvPicPr>
          <p:cNvPr id="9" name="Picture 8" descr="Pencil and answer-sheet">
            <a:extLst>
              <a:ext uri="{FF2B5EF4-FFF2-40B4-BE49-F238E27FC236}">
                <a16:creationId xmlns:a16="http://schemas.microsoft.com/office/drawing/2014/main" id="{55DAFEA9-57DD-9EFF-BBBE-D404F6EC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14" r="18725" b="-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CD3E8-E241-6CD7-DA3E-0DDE42C67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>
            <a:normAutofit/>
          </a:bodyPr>
          <a:lstStyle/>
          <a:p>
            <a:r>
              <a:rPr lang="en-US" sz="1700" dirty="0"/>
              <a:t>Final Exam			40%</a:t>
            </a:r>
          </a:p>
          <a:p>
            <a:r>
              <a:rPr lang="en-US" sz="1700" dirty="0"/>
              <a:t>Midterm Exam		30%	</a:t>
            </a:r>
          </a:p>
          <a:p>
            <a:r>
              <a:rPr lang="en-US" sz="1700" dirty="0"/>
              <a:t>Classroom Exercises		10%</a:t>
            </a:r>
          </a:p>
          <a:p>
            <a:r>
              <a:rPr lang="en-US" sz="1700" dirty="0"/>
              <a:t>Homework			20%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1929-F3E8-9E75-E4D0-41CB4509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Lutz Pluemer,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C7F85-53CD-F62F-E6AC-D48579D7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54BC50-DFC9-49F3-B661-8206D0B8AD5B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62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E0BAA0-B55F-AE06-1228-0A8F9A26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work and individual assessment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E3B45-A6B0-E2B7-8F1C-CFB45274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and Final Exams are written exams that are graded </a:t>
            </a:r>
            <a:r>
              <a:rPr lang="en-US" b="1" dirty="0"/>
              <a:t>individually</a:t>
            </a:r>
            <a:r>
              <a:rPr lang="en-US" dirty="0"/>
              <a:t>.</a:t>
            </a:r>
          </a:p>
          <a:p>
            <a:r>
              <a:rPr lang="en-US" dirty="0"/>
              <a:t>Classroom Exercises and Homework are </a:t>
            </a:r>
            <a:r>
              <a:rPr lang="en-US" b="1" dirty="0"/>
              <a:t>group work.</a:t>
            </a:r>
          </a:p>
          <a:p>
            <a:r>
              <a:rPr lang="en-US" dirty="0"/>
              <a:t>Groups are graded </a:t>
            </a:r>
            <a:r>
              <a:rPr lang="en-US" b="1" dirty="0"/>
              <a:t>uniformly</a:t>
            </a:r>
            <a:r>
              <a:rPr lang="en-US" dirty="0"/>
              <a:t>, as a rule</a:t>
            </a:r>
          </a:p>
          <a:p>
            <a:r>
              <a:rPr lang="en-US" dirty="0"/>
              <a:t>I assume that everyone in each group is </a:t>
            </a:r>
            <a:r>
              <a:rPr lang="en-US" b="1" dirty="0"/>
              <a:t>actively</a:t>
            </a:r>
            <a:r>
              <a:rPr lang="en-US" dirty="0"/>
              <a:t> participating</a:t>
            </a:r>
          </a:p>
          <a:p>
            <a:r>
              <a:rPr lang="en-US" dirty="0"/>
              <a:t>and that all members  are able to </a:t>
            </a:r>
            <a:r>
              <a:rPr lang="en-US" b="1" dirty="0"/>
              <a:t>explain</a:t>
            </a:r>
            <a:r>
              <a:rPr lang="en-US" dirty="0"/>
              <a:t> the results to us when asked.</a:t>
            </a:r>
          </a:p>
          <a:p>
            <a:r>
              <a:rPr lang="en-US" dirty="0"/>
              <a:t>In some cases, we will also </a:t>
            </a:r>
            <a:r>
              <a:rPr lang="en-US" b="1" dirty="0"/>
              <a:t>present</a:t>
            </a:r>
            <a:r>
              <a:rPr lang="en-US" dirty="0"/>
              <a:t> the results of the group work to the class.</a:t>
            </a:r>
          </a:p>
          <a:p>
            <a:r>
              <a:rPr lang="en-US" dirty="0"/>
              <a:t>the principle "one works, the others are freeloaders" is not what I have in mind.</a:t>
            </a:r>
          </a:p>
          <a:p>
            <a:r>
              <a:rPr lang="en-US" dirty="0"/>
              <a:t>Each </a:t>
            </a:r>
            <a:r>
              <a:rPr lang="en-US" b="1" dirty="0"/>
              <a:t>group</a:t>
            </a:r>
            <a:r>
              <a:rPr lang="en-US" dirty="0"/>
              <a:t> is </a:t>
            </a:r>
            <a:r>
              <a:rPr lang="en-US" b="1" dirty="0"/>
              <a:t>responsible</a:t>
            </a:r>
            <a:r>
              <a:rPr lang="en-US" dirty="0"/>
              <a:t> for ensuring that this does not happen.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70DA5-0D32-9822-96D1-E0F88B51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C2B1A-2609-4A6A-49F7-D58D9558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87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des on papers">
            <a:extLst>
              <a:ext uri="{FF2B5EF4-FFF2-40B4-BE49-F238E27FC236}">
                <a16:creationId xmlns:a16="http://schemas.microsoft.com/office/drawing/2014/main" id="{F8ED6D71-34FF-F896-4CAE-E0FEA05A4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474" r="4525" b="-2"/>
          <a:stretch/>
        </p:blipFill>
        <p:spPr>
          <a:xfrm>
            <a:off x="90508" y="638176"/>
            <a:ext cx="914398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333F601-697D-CDCA-0BDA-5515B948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18" y="55550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br>
              <a:rPr lang="en-US" sz="6000" dirty="0">
                <a:solidFill>
                  <a:srgbClr val="FFFFFF"/>
                </a:solidFill>
                <a:latin typeface="+mj-lt"/>
              </a:rPr>
            </a:br>
            <a:r>
              <a:rPr lang="en-US" sz="9600" b="1" dirty="0">
                <a:solidFill>
                  <a:srgbClr val="FFFFFF"/>
                </a:solidFill>
                <a:latin typeface="+mj-lt"/>
              </a:rPr>
              <a:t>Excel</a:t>
            </a:r>
            <a:endParaRPr lang="en-US" sz="6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CA1FDF-5E6E-20E4-94FF-726D9C48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409E8-D4E5-D0C6-B44A-00DD4A08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Lutz Pluemer,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54029-55C0-C28E-E553-3A8A8BEB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54BC50-DFC9-49F3-B661-8206D0B8AD5B}" type="slidenum">
              <a:rPr lang="en-US" sz="10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0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30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Excel – what is it?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 is </a:t>
            </a:r>
            <a:r>
              <a:rPr lang="en-US" b="1" dirty="0"/>
              <a:t>not</a:t>
            </a:r>
            <a:r>
              <a:rPr lang="en-US" dirty="0"/>
              <a:t> a Programming Language – </a:t>
            </a:r>
            <a:br>
              <a:rPr lang="en-US" dirty="0"/>
            </a:br>
            <a:r>
              <a:rPr lang="en-US" dirty="0"/>
              <a:t>it is an all-in-one Tool, suitable for many purposes</a:t>
            </a:r>
          </a:p>
          <a:p>
            <a:r>
              <a:rPr lang="en-US" dirty="0"/>
              <a:t>essentially it provides a very large two-dimensional array or </a:t>
            </a:r>
            <a:r>
              <a:rPr lang="en-US" b="1" dirty="0"/>
              <a:t>matrix</a:t>
            </a:r>
          </a:p>
          <a:p>
            <a:r>
              <a:rPr lang="en-US" dirty="0"/>
              <a:t>the individual cells of this array can be of different types (integer, float, text, date, ...)</a:t>
            </a:r>
          </a:p>
          <a:p>
            <a:r>
              <a:rPr lang="en-US" b="1" dirty="0"/>
              <a:t>constraints</a:t>
            </a:r>
            <a:r>
              <a:rPr lang="en-US" dirty="0"/>
              <a:t> can be defined between the single cells: functional relations, </a:t>
            </a:r>
            <a:br>
              <a:rPr lang="en-US" dirty="0"/>
            </a:br>
            <a:r>
              <a:rPr lang="en-US" dirty="0"/>
              <a:t>which are updated automatically</a:t>
            </a:r>
          </a:p>
          <a:p>
            <a:r>
              <a:rPr lang="en-US" dirty="0"/>
              <a:t>and the whole thing is embedded in a convenient </a:t>
            </a:r>
            <a:r>
              <a:rPr lang="en-US" b="1" dirty="0"/>
              <a:t>user interface</a:t>
            </a:r>
          </a:p>
          <a:p>
            <a:r>
              <a:rPr lang="en-US" dirty="0"/>
              <a:t>which also allows the fast derivation of various </a:t>
            </a:r>
            <a:r>
              <a:rPr lang="en-US" b="1" dirty="0"/>
              <a:t>diagrams</a:t>
            </a:r>
          </a:p>
          <a:p>
            <a:r>
              <a:rPr lang="en-US" dirty="0"/>
              <a:t>and finally Excel can also be used as a </a:t>
            </a:r>
            <a:r>
              <a:rPr lang="en-US" b="1" dirty="0"/>
              <a:t>database</a:t>
            </a:r>
            <a:r>
              <a:rPr lang="en-US" dirty="0"/>
              <a:t>, for the management of large amounts of data.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A2A3A8-FC4B-E94A-68A9-9F81AEDD7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8679-1F39-EAB2-37CD-4B224C9E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Schedule and Structure of my Lecture</a:t>
            </a:r>
            <a:endParaRPr lang="en-US" sz="35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83042" y="2410812"/>
          <a:ext cx="8195873" cy="3596348"/>
        </p:xfrm>
        <a:graphic>
          <a:graphicData uri="http://schemas.openxmlformats.org/drawingml/2006/table">
            <a:tbl>
              <a:tblPr firstRow="1" bandRow="1"/>
              <a:tblGrid>
                <a:gridCol w="33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788">
                <a:tc gridSpan="5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Schedule Programming Spring 2023 Environmental Engineering OSU Program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354" marR="74354" marT="37176" marB="3717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2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Algorithms, Programming, Variables, Excel Basics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 &amp; Excel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Arrays, Tables, Charts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Pivot Tables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Excel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21-Mar-23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Jupyter, Arithmetics, Datatypes, Variables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28-Mar-23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Casting, Math, Control Structures, Range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Arrays, Max, Min, Mean, Std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Midterm Exam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Functions, Sort, Median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Modules, Strings, Lists, Dictionaries, Slicing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Objects and Classes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27-Apr-23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Plotting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9-May-23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Analysis with NumPy and Scipy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16-May-23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08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Exam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18-May-23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24" marR="3924" marT="39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2E49-E934-EECB-B91B-F3E1E258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B0A5-1591-7CF7-B401-E98A451F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Teach and Learn Excel?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8650" y="1062217"/>
            <a:ext cx="5229225" cy="4896803"/>
          </a:xfrm>
        </p:spPr>
        <p:txBody>
          <a:bodyPr/>
          <a:lstStyle/>
          <a:p>
            <a:r>
              <a:rPr lang="en-US" dirty="0"/>
              <a:t>universal Swiss Army Knife - multi purpose</a:t>
            </a:r>
          </a:p>
          <a:p>
            <a:r>
              <a:rPr lang="en-US" dirty="0"/>
              <a:t>well suited for fast </a:t>
            </a:r>
            <a:r>
              <a:rPr lang="en-US" b="1" dirty="0"/>
              <a:t>data analysis</a:t>
            </a:r>
            <a:r>
              <a:rPr lang="en-US" dirty="0"/>
              <a:t>, provided that the data is simply structured</a:t>
            </a:r>
          </a:p>
          <a:p>
            <a:r>
              <a:rPr lang="en-US" dirty="0"/>
              <a:t>very well suited for fast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r>
              <a:rPr lang="en-US" b="1" dirty="0"/>
              <a:t>easy</a:t>
            </a:r>
            <a:r>
              <a:rPr lang="en-US" dirty="0"/>
              <a:t> to </a:t>
            </a:r>
            <a:r>
              <a:rPr lang="en-US" b="1" dirty="0"/>
              <a:t>handle</a:t>
            </a:r>
          </a:p>
          <a:p>
            <a:r>
              <a:rPr lang="en-US" dirty="0"/>
              <a:t>by and large </a:t>
            </a:r>
            <a:r>
              <a:rPr lang="en-US" b="1" dirty="0"/>
              <a:t>self-explanatory</a:t>
            </a:r>
            <a:r>
              <a:rPr lang="en-US" dirty="0"/>
              <a:t>, but it is important to work out </a:t>
            </a:r>
            <a:r>
              <a:rPr lang="en-US" u="sng" dirty="0"/>
              <a:t>some</a:t>
            </a:r>
            <a:r>
              <a:rPr lang="en-US" dirty="0"/>
              <a:t> basics </a:t>
            </a:r>
            <a:r>
              <a:rPr lang="en-US" b="1" dirty="0"/>
              <a:t>systematically</a:t>
            </a:r>
          </a:p>
        </p:txBody>
      </p:sp>
      <p:pic>
        <p:nvPicPr>
          <p:cNvPr id="4098" name="Picture 2" descr="Schweiz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49" y="981077"/>
            <a:ext cx="2671763" cy="243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50780" y="351061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Swiss Army Knife</a:t>
            </a:r>
          </a:p>
        </p:txBody>
      </p:sp>
      <p:pic>
        <p:nvPicPr>
          <p:cNvPr id="4100" name="Picture 4" descr="10 Advanced Excel Charts 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"/>
          <a:stretch>
            <a:fillRect/>
          </a:stretch>
        </p:blipFill>
        <p:spPr bwMode="auto">
          <a:xfrm>
            <a:off x="926131" y="3898995"/>
            <a:ext cx="3507698" cy="19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53AA7D-1AA9-CA83-B918-331807C2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D990C-1F2E-BD94-71D7-EFBB5327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/>
              <a:t>Excel Worksheet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/>
          <p:cNvSpPr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31</a:t>
            </a:fld>
            <a:endParaRPr lang="en-US" dirty="0"/>
          </a:p>
        </p:txBody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" y="0"/>
            <a:ext cx="9052937" cy="6858000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86050" y="4303893"/>
            <a:ext cx="706079" cy="41295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2937" cy="6858000"/>
          </a:xfrm>
          <a:prstGeom prst="rect">
            <a:avLst/>
          </a:prstGeom>
        </p:spPr>
      </p:pic>
      <p:sp>
        <p:nvSpPr>
          <p:cNvPr id="20" name="Rectangle: Rounded Corners 1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723" y="4315691"/>
            <a:ext cx="932098" cy="41295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9218" y="2232116"/>
            <a:ext cx="932098" cy="513244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89721" y="811353"/>
            <a:ext cx="1062867" cy="36512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5489" y="2880507"/>
            <a:ext cx="1062867" cy="29969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245495" y="1356028"/>
            <a:ext cx="3293268" cy="132343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chemeClr val="bg1"/>
                </a:solidFill>
              </a:rPr>
              <a:t>Learning Targets for the 3 Excel Lectures</a:t>
            </a:r>
          </a:p>
        </p:txBody>
      </p:sp>
      <p:pic>
        <p:nvPicPr>
          <p:cNvPr id="1026" name="Picture 2" descr="Excel top tip: Charts/Graphs – XC360">
            <a:extLst>
              <a:ext uri="{FF2B5EF4-FFF2-40B4-BE49-F238E27FC236}">
                <a16:creationId xmlns:a16="http://schemas.microsoft.com/office/drawing/2014/main" id="{8062ED15-1407-31B5-4F55-EE7A058D5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0" r="11747"/>
          <a:stretch/>
        </p:blipFill>
        <p:spPr bwMode="auto">
          <a:xfrm>
            <a:off x="20" y="2"/>
            <a:ext cx="4640239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6533" y="0"/>
            <a:ext cx="656039" cy="6857455"/>
            <a:chOff x="5395368" y="0"/>
            <a:chExt cx="874718" cy="6857455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25D21-0399-A2A9-05E2-EBD2EEFE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6933"/>
            <a:ext cx="1976437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54BC50-DFC9-49F3-B661-8206D0B8AD5B}" type="slidenum">
              <a:rPr lang="en-US" sz="42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420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245494" y="2730371"/>
            <a:ext cx="3548881" cy="324466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Manual input of data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Reading in files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Calculations with formulas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Referencing and naming cells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Using and editing arrays and array formulas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Visualization of data with charts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Aggregation of data, Pivot Tables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22A7B6-18F9-8FF7-B29B-81587AC2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4784" y="6025942"/>
            <a:ext cx="26229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bg1">
                    <a:alpha val="60000"/>
                  </a:schemeClr>
                </a:solidFill>
              </a:rPr>
              <a:t>Lutz Pluemer, Programming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2FE646-49E2-417A-F07F-E1105615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Doing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B4E9EE-91E8-125D-963F-1849E7BAB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are referenced by Characters, Rows by Numbers</a:t>
            </a:r>
          </a:p>
          <a:p>
            <a:r>
              <a:rPr lang="en-US" dirty="0"/>
              <a:t>Go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C3</a:t>
            </a:r>
            <a:r>
              <a:rPr lang="en-US" dirty="0"/>
              <a:t> and input any number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</a:t>
            </a:r>
            <a:r>
              <a:rPr lang="en-US" dirty="0"/>
              <a:t>, and input 2 more numbers</a:t>
            </a:r>
          </a:p>
          <a:p>
            <a:r>
              <a:rPr lang="en-US" dirty="0"/>
              <a:t>By ENTER, the Input is finished and cell in the next row is activated</a:t>
            </a:r>
          </a:p>
          <a:p>
            <a:r>
              <a:rPr lang="en-US" dirty="0"/>
              <a:t>Go to the next row and do  some arithmetic calculations </a:t>
            </a:r>
            <a:br>
              <a:rPr lang="en-US" dirty="0"/>
            </a:br>
            <a:r>
              <a:rPr lang="en-US" dirty="0"/>
              <a:t>such as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“= 3 + 5”,  “= 21 – 4, “= 5 * 15”, “= 21 / 3”</a:t>
            </a:r>
          </a:p>
          <a:p>
            <a:r>
              <a:rPr lang="en-US" dirty="0"/>
              <a:t>You can do calculations also by referencing cells, such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“= C3 + C4”</a:t>
            </a:r>
          </a:p>
          <a:p>
            <a:r>
              <a:rPr lang="en-US" dirty="0"/>
              <a:t>do the same for subtraction, multiplication, division</a:t>
            </a:r>
          </a:p>
          <a:p>
            <a:r>
              <a:rPr lang="en-US" dirty="0"/>
              <a:t>Next give the Cells, such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N1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C3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N2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C4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N3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</a:t>
            </a:r>
          </a:p>
          <a:p>
            <a:r>
              <a:rPr lang="en-US" dirty="0"/>
              <a:t>You now can do calculations using these names: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“= N1 + N2”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C30C1-BE76-98B5-FB87-477843B9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9BAD-A194-3F58-597D-DB499A63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06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B4C450-5656-2584-9157-B7550373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Arrays and Array Formulas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0D5D97-0F99-0302-DB94-73BB2983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3779"/>
            <a:ext cx="7886700" cy="4896803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An array in Excel is a structure that holds a collection of values such as numbers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Let’s start with an array of consecutive numbers in different rows, 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r>
              <a:rPr lang="en-US" dirty="0">
                <a:solidFill>
                  <a:srgbClr val="000000"/>
                </a:solidFill>
                <a:latin typeface="Inter"/>
              </a:rPr>
              <a:t>using cells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D1,D2,D3,D4,D5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. Input some numbers in these cells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You can reference this array via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“D1:D5”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Now you can calculate the sum of these numbers by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“=sum(D1:D5)”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Go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C6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, input sum, and make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C6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D6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bold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You can also activate the array and name it, such as “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”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You can calculate the mean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average(..),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minimum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min(…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) and maximum by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Classroom Exercise: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r>
              <a:rPr lang="en-US" dirty="0">
                <a:solidFill>
                  <a:srgbClr val="000000"/>
                </a:solidFill>
                <a:latin typeface="Inter"/>
              </a:rPr>
              <a:t>Make an array of 10 consecutive numbers such as 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17, 24, 15, 63, 19, 10, 20, 33, 38, 2</a:t>
            </a:r>
          </a:p>
          <a:p>
            <a:r>
              <a:rPr lang="en-US" dirty="0">
                <a:solidFill>
                  <a:srgbClr val="000000"/>
                </a:solidFill>
                <a:latin typeface="Inter"/>
              </a:rPr>
              <a:t>And calculate their sum, mean, maximum, and </a:t>
            </a:r>
            <a:r>
              <a:rPr lang="en-US" dirty="0" err="1">
                <a:solidFill>
                  <a:srgbClr val="000000"/>
                </a:solidFill>
                <a:latin typeface="Inter"/>
              </a:rPr>
              <a:t>mininimum</a:t>
            </a:r>
            <a:br>
              <a:rPr lang="en-US" dirty="0">
                <a:solidFill>
                  <a:srgbClr val="000000"/>
                </a:solidFill>
                <a:latin typeface="Inter"/>
              </a:rPr>
            </a:br>
            <a:r>
              <a:rPr lang="en-US" dirty="0">
                <a:solidFill>
                  <a:srgbClr val="000000"/>
                </a:solidFill>
                <a:latin typeface="Inter"/>
              </a:rPr>
              <a:t>use a new Sheet2 for it, using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sheet button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C88E-FD18-B650-E080-F9A96AFE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81578-3CB3-D37B-7E39-1D8E6D01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7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D2646C-9EF1-D0AD-9470-38047047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Tables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71CEF3-C112-1837-EDC7-5F849CC1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5DE1-3265-14A2-52CA-9242DAE0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2E42-F971-E1B0-235E-C4E32ADF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7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805288" y="857250"/>
            <a:ext cx="6338705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" y="857250"/>
            <a:ext cx="2808883" cy="5143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96" y="1337711"/>
            <a:ext cx="2139378" cy="4182578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Schedule and Structure of my Lecture (II)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91050" y="1339849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762" y="926198"/>
            <a:ext cx="5749869" cy="5262225"/>
          </a:xfrm>
        </p:spPr>
        <p:txBody>
          <a:bodyPr>
            <a:noAutofit/>
          </a:bodyPr>
          <a:lstStyle/>
          <a:p>
            <a:r>
              <a:rPr lang="en-US" dirty="0"/>
              <a:t>So we will meet every Tuesday and in some weeks on Wednesday as well</a:t>
            </a:r>
          </a:p>
          <a:p>
            <a:r>
              <a:rPr lang="en-US" dirty="0"/>
              <a:t>for </a:t>
            </a:r>
            <a:r>
              <a:rPr lang="en-US" b="1" dirty="0"/>
              <a:t>three</a:t>
            </a:r>
            <a:r>
              <a:rPr lang="en-US" dirty="0"/>
              <a:t> hours each: </a:t>
            </a:r>
            <a:r>
              <a:rPr lang="en-US" b="1" dirty="0"/>
              <a:t>one</a:t>
            </a:r>
            <a:r>
              <a:rPr lang="en-US" dirty="0"/>
              <a:t> hour lecture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two</a:t>
            </a:r>
            <a:r>
              <a:rPr lang="en-US" dirty="0"/>
              <a:t> hours exercises – all in this room</a:t>
            </a:r>
          </a:p>
          <a:p>
            <a:r>
              <a:rPr lang="en-US" dirty="0"/>
              <a:t>for the exercises we form fixed groups of 4 students</a:t>
            </a:r>
          </a:p>
          <a:p>
            <a:r>
              <a:rPr lang="en-US" dirty="0"/>
              <a:t>you can choose your groups freely, preferably the way you already know each other, work together and like to spend time together</a:t>
            </a:r>
          </a:p>
          <a:p>
            <a:r>
              <a:rPr lang="en-US" dirty="0"/>
              <a:t>everyone brings his </a:t>
            </a:r>
            <a:r>
              <a:rPr lang="en-US" b="1" dirty="0"/>
              <a:t>Laptop</a:t>
            </a:r>
            <a:r>
              <a:rPr lang="en-US" dirty="0"/>
              <a:t>, we group the tables in a way that you can see each other and work together</a:t>
            </a:r>
          </a:p>
          <a:p>
            <a:r>
              <a:rPr lang="en-US" dirty="0"/>
              <a:t>this lecture is not about knowledge that is examined and then forgotten</a:t>
            </a:r>
          </a:p>
          <a:p>
            <a:r>
              <a:rPr lang="en-US" dirty="0"/>
              <a:t>but about problem solving competences</a:t>
            </a:r>
          </a:p>
          <a:p>
            <a:r>
              <a:rPr lang="en-US" dirty="0"/>
              <a:t>That's why exercises and homework are especially important, which is also reflected in the grading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16536-B78E-8C2D-451C-7BA07BD1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C8C78-FB2B-EEAB-9A7A-7F4649CD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805288" y="857250"/>
            <a:ext cx="6338705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1350" dirty="0">
                <a:sym typeface="+mn-ea"/>
              </a:rPr>
              <a:t>Will support you – and me - in the exercises. </a:t>
            </a:r>
            <a:endParaRPr lang="en-US" sz="135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50" dirty="0">
                <a:sym typeface="+mn-ea"/>
              </a:rPr>
              <a:t>If you have any questions or need support, they are always prepared to help you.</a:t>
            </a:r>
            <a:endParaRPr lang="en-US" sz="1350" dirty="0"/>
          </a:p>
          <a:p>
            <a:pPr marL="0" indent="0">
              <a:lnSpc>
                <a:spcPct val="90000"/>
              </a:lnSpc>
              <a:buNone/>
            </a:pPr>
            <a:endParaRPr lang="en-US" sz="135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50" dirty="0">
                <a:sym typeface="+mn-ea"/>
              </a:rPr>
              <a:t>But: Please try to find a solution for yourself </a:t>
            </a:r>
            <a:r>
              <a:rPr lang="en-US" sz="1350" b="1" dirty="0">
                <a:sym typeface="+mn-ea"/>
              </a:rPr>
              <a:t>first.</a:t>
            </a:r>
            <a:endParaRPr lang="en-US" sz="1350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3175" y="631825"/>
            <a:ext cx="2808605" cy="5534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016635"/>
            <a:ext cx="1643380" cy="4708525"/>
          </a:xfrm>
        </p:spPr>
        <p:txBody>
          <a:bodyPr anchor="t">
            <a:norm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991305" y="654684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390" y="771525"/>
            <a:ext cx="4905375" cy="1313180"/>
          </a:xfrm>
        </p:spPr>
        <p:txBody>
          <a:bodyPr>
            <a:normAutofit fontScale="90000" lnSpcReduction="20000"/>
          </a:bodyPr>
          <a:lstStyle/>
          <a:p>
            <a:pPr>
              <a:lnSpc>
                <a:spcPct val="90000"/>
              </a:lnSpc>
              <a:buSzPct val="80000"/>
              <a:buFont typeface="Wingdings" panose="05000000000000000000" charset="0"/>
              <a:buChar char="Ø"/>
            </a:pPr>
            <a:r>
              <a:rPr lang="en-US" sz="1400" b="1" dirty="0"/>
              <a:t>Jianlin Wu</a:t>
            </a:r>
            <a:r>
              <a:rPr lang="en-US" sz="1400" dirty="0"/>
              <a:t> (Hugh)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400" dirty="0" err="1"/>
              <a:t>      </a:t>
            </a:r>
            <a:r>
              <a:rPr lang="zh-CN" altLang="en-US" sz="1400" dirty="0" err="1"/>
              <a:t>吴鉴霖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PhD Student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Geomatics Science and technology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Virtual geographic environment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1155" y="5346065"/>
            <a:ext cx="6065520" cy="828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l" defTabSz="685800" fontAlgn="auto">
              <a:spcBef>
                <a:spcPts val="7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sym typeface="+mn-ea"/>
              </a:rPr>
              <a:t>Will support you – and me - in the exercises. </a:t>
            </a:r>
            <a:br>
              <a:rPr lang="en-US" sz="1400" dirty="0">
                <a:solidFill>
                  <a:schemeClr val="tx2"/>
                </a:solidFill>
                <a:sym typeface="+mn-ea"/>
              </a:rPr>
            </a:br>
            <a:r>
              <a:rPr lang="en-US" sz="1400" dirty="0">
                <a:solidFill>
                  <a:schemeClr val="tx2"/>
                </a:solidFill>
                <a:sym typeface="+mn-ea"/>
              </a:rPr>
              <a:t>If you have any questions or need support, they are always prepared to help you.</a:t>
            </a:r>
            <a:r>
              <a:rPr lang="en-US" sz="1400" dirty="0">
                <a:sym typeface="+mn-ea"/>
              </a:rPr>
              <a:t> </a:t>
            </a:r>
            <a:r>
              <a:rPr lang="en-US" sz="1400" dirty="0">
                <a:solidFill>
                  <a:schemeClr val="tx2"/>
                </a:solidFill>
                <a:sym typeface="+mn-ea"/>
              </a:rPr>
              <a:t>But: Please try to find a solution for yourself </a:t>
            </a:r>
            <a:r>
              <a:rPr lang="en-US" sz="1400" b="1" dirty="0">
                <a:solidFill>
                  <a:schemeClr val="tx2"/>
                </a:solidFill>
                <a:sym typeface="+mn-ea"/>
              </a:rPr>
              <a:t>first.</a:t>
            </a:r>
            <a:endParaRPr lang="en-US" altLang="en-US" sz="1400" b="1" dirty="0">
              <a:solidFill>
                <a:schemeClr val="tx2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b="12803"/>
          <a:stretch>
            <a:fillRect/>
          </a:stretch>
        </p:blipFill>
        <p:spPr>
          <a:xfrm>
            <a:off x="3020060" y="720725"/>
            <a:ext cx="1062990" cy="13392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63390" y="2271395"/>
            <a:ext cx="4110355" cy="1390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514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SzPct val="80000"/>
              <a:buFont typeface="Wingdings" panose="05000000000000000000" charset="0"/>
              <a:buChar char="Ø"/>
            </a:pPr>
            <a:r>
              <a:rPr lang="en-US" sz="1400" b="1" dirty="0"/>
              <a:t>Jing Liu</a:t>
            </a:r>
            <a:r>
              <a:rPr lang="en-US" sz="14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400" dirty="0" err="1"/>
              <a:t>      </a:t>
            </a:r>
            <a:r>
              <a:rPr lang="zh-CN" altLang="en-US" sz="1400" dirty="0" err="1"/>
              <a:t>刘静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First year graduate students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Information and Communication Engineering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search information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rcRect b="27517"/>
          <a:stretch>
            <a:fillRect/>
          </a:stretch>
        </p:blipFill>
        <p:spPr>
          <a:xfrm>
            <a:off x="3020060" y="2261870"/>
            <a:ext cx="1062990" cy="1357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</p:nvPr>
        </p:nvSpPr>
        <p:spPr>
          <a:xfrm>
            <a:off x="2991305" y="2181859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</p:nvPr>
        </p:nvSpPr>
        <p:spPr>
          <a:xfrm>
            <a:off x="2991305" y="3750944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Content Placeholder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263390" y="3921760"/>
            <a:ext cx="4042410" cy="1228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74320" indent="-27432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indent="-514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indent="-2698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150"/>
              </a:spcAft>
              <a:buFont typeface="Arial" panose="020B0604020202020204" pitchFamily="34" charset="0"/>
              <a:buChar char="•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SzPct val="80000"/>
              <a:buFont typeface="Wingdings" panose="05000000000000000000" charset="0"/>
              <a:buChar char="Ø"/>
            </a:pPr>
            <a:r>
              <a:rPr lang="en-US" sz="1400" b="1" dirty="0"/>
              <a:t>Lifan Lu</a:t>
            </a:r>
            <a:r>
              <a:rPr lang="en-US" sz="1400" dirty="0"/>
              <a:t> (Chris)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400" dirty="0" err="1"/>
              <a:t>      </a:t>
            </a:r>
            <a:r>
              <a:rPr lang="zh-CN" altLang="en-US" sz="1400" dirty="0" err="1"/>
              <a:t>卢砺凡</a:t>
            </a:r>
          </a:p>
          <a:p>
            <a:pPr marL="453390" lvl="0" indent="-201295" algn="l" fontAlgn="auto">
              <a:lnSpc>
                <a:spcPct val="9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Senior Student of OSU-Safety Engineering</a:t>
            </a:r>
          </a:p>
          <a:p>
            <a:pPr marL="453390" lvl="0" indent="-201295" algn="l" fontAlgn="auto">
              <a:lnSpc>
                <a:spcPct val="100000"/>
              </a:lnSpc>
              <a:spcBef>
                <a:spcPts val="700"/>
              </a:spcBef>
              <a:spcAft>
                <a:spcPts val="100"/>
              </a:spcAft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1400" dirty="0" err="1"/>
              <a:t>Pursuing master degree in University College London (UCL)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rcRect l="2366" t="4054" r="4394"/>
          <a:stretch>
            <a:fillRect/>
          </a:stretch>
        </p:blipFill>
        <p:spPr>
          <a:xfrm>
            <a:off x="3020060" y="3806825"/>
            <a:ext cx="1062355" cy="1458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B43F1-02CE-415D-329C-1D717F22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CE9A-8D4F-9F3F-EF79-8171AE4A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my Lecture in your Study Program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" y="1018595"/>
            <a:ext cx="7284633" cy="5702881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1280161" y="5839405"/>
            <a:ext cx="1405890" cy="81688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Role of my Lecture in your Study Program</a:t>
            </a:r>
          </a:p>
        </p:txBody>
      </p:sp>
      <p:graphicFrame>
        <p:nvGraphicFramePr>
          <p:cNvPr id="24" name="Content Placeholder 6">
            <a:extLst>
              <a:ext uri="{FF2B5EF4-FFF2-40B4-BE49-F238E27FC236}">
                <a16:creationId xmlns:a16="http://schemas.microsoft.com/office/drawing/2014/main" id="{E5BBBEEA-2D2F-98CB-EFB0-318103D35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717522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59128C-297A-2496-87D0-CE8E7321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12256-5FEC-0497-4488-5899C866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0" descr="Computer script on a screen"/>
          <p:cNvPicPr>
            <a:picLocks noChangeAspect="1"/>
          </p:cNvPicPr>
          <p:nvPr/>
        </p:nvPicPr>
        <p:blipFill rotWithShape="1">
          <a:blip r:embed="rId2"/>
          <a:srcRect r="1099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42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5400" b="1" dirty="0">
                <a:solidFill>
                  <a:srgbClr val="FFFFFF"/>
                </a:solidFill>
                <a:latin typeface="+mj-lt"/>
              </a:rPr>
              <a:t>Why is Programming fundamental </a:t>
            </a:r>
            <a:br>
              <a:rPr lang="en-US" sz="5400" b="1" dirty="0">
                <a:solidFill>
                  <a:srgbClr val="FFFFFF"/>
                </a:solidFill>
                <a:latin typeface="+mj-lt"/>
              </a:rPr>
            </a:br>
            <a:r>
              <a:rPr lang="en-US" sz="5400" b="1" dirty="0">
                <a:solidFill>
                  <a:srgbClr val="FFFFFF"/>
                </a:solidFill>
                <a:latin typeface="+mj-lt"/>
              </a:rPr>
              <a:t>for your Study?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DFA3F4-5667-BC34-F726-A8161D51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CB1CD-1FDF-AAB5-6F27-F3AF881C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Why is Programming fundamental for your Field of Study?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Environmental Engineering is a </a:t>
            </a:r>
            <a:r>
              <a:rPr lang="en-US" b="1" dirty="0"/>
              <a:t>cross-sectional field </a:t>
            </a:r>
            <a:br>
              <a:rPr lang="en-US" b="1" dirty="0"/>
            </a:br>
            <a:r>
              <a:rPr lang="en-US" dirty="0"/>
              <a:t>that integrates several very different disciplines.</a:t>
            </a:r>
          </a:p>
          <a:p>
            <a:r>
              <a:rPr lang="en-US" dirty="0"/>
              <a:t>We train you as engineers who are called upon to </a:t>
            </a:r>
            <a:br>
              <a:rPr lang="en-US" dirty="0"/>
            </a:br>
            <a:r>
              <a:rPr lang="en-US" dirty="0"/>
              <a:t>prepare complex decisions that involve a lot of money</a:t>
            </a:r>
          </a:p>
          <a:p>
            <a:r>
              <a:rPr lang="en-US" dirty="0"/>
              <a:t>Balancing economic efficiency &amp; environmental compatibility, sustainability</a:t>
            </a:r>
          </a:p>
          <a:p>
            <a:r>
              <a:rPr lang="en-US" dirty="0"/>
              <a:t>Well-founded </a:t>
            </a:r>
            <a:r>
              <a:rPr lang="en-US" b="1" dirty="0"/>
              <a:t>decisions</a:t>
            </a:r>
            <a:r>
              <a:rPr lang="en-US" dirty="0"/>
              <a:t> and recommendations are based on </a:t>
            </a:r>
            <a:r>
              <a:rPr lang="en-US" b="1" dirty="0"/>
              <a:t>data</a:t>
            </a:r>
            <a:r>
              <a:rPr lang="en-US" dirty="0"/>
              <a:t> from very different sources</a:t>
            </a:r>
          </a:p>
          <a:p>
            <a:r>
              <a:rPr lang="en-US" dirty="0"/>
              <a:t>And these data do not speak for themselves, but require careful </a:t>
            </a:r>
            <a:r>
              <a:rPr lang="en-US" b="1" dirty="0"/>
              <a:t>analysis</a:t>
            </a:r>
          </a:p>
          <a:p>
            <a:r>
              <a:rPr lang="en-US" dirty="0"/>
              <a:t>And the subsequent recommendations and decisions in turn require thorough </a:t>
            </a:r>
            <a:r>
              <a:rPr lang="en-US" b="1" dirty="0"/>
              <a:t>justification</a:t>
            </a:r>
            <a:r>
              <a:rPr lang="en-US" dirty="0"/>
              <a:t>, based on the available d</a:t>
            </a:r>
            <a:r>
              <a:rPr lang="en-US" b="1" dirty="0"/>
              <a:t>a</a:t>
            </a:r>
            <a:r>
              <a:rPr lang="en-US" dirty="0"/>
              <a:t>ta. </a:t>
            </a:r>
          </a:p>
          <a:p>
            <a:r>
              <a:rPr lang="en-US" dirty="0"/>
              <a:t>So it's all about data analytics. And that's where </a:t>
            </a:r>
            <a:r>
              <a:rPr lang="en-US" b="1" dirty="0"/>
              <a:t>Programming </a:t>
            </a:r>
            <a:r>
              <a:rPr lang="en-US" dirty="0"/>
              <a:t>comes into play.</a:t>
            </a:r>
          </a:p>
          <a:p>
            <a:r>
              <a:rPr lang="en-US" dirty="0"/>
              <a:t>Either you use ready-made programs - and then you need a </a:t>
            </a:r>
            <a:br>
              <a:rPr lang="en-US" dirty="0"/>
            </a:br>
            <a:r>
              <a:rPr lang="en-US" b="1" dirty="0"/>
              <a:t>deep understanding </a:t>
            </a:r>
            <a:r>
              <a:rPr lang="en-US" dirty="0"/>
              <a:t>of what they do (more than just a </a:t>
            </a:r>
            <a:r>
              <a:rPr lang="en-US" b="1" dirty="0"/>
              <a:t>block box</a:t>
            </a:r>
            <a:r>
              <a:rPr lang="en-US" dirty="0"/>
              <a:t>)</a:t>
            </a:r>
          </a:p>
          <a:p>
            <a:r>
              <a:rPr lang="en-US" dirty="0"/>
              <a:t>Or you have to </a:t>
            </a:r>
            <a:r>
              <a:rPr lang="en-US" b="1" dirty="0"/>
              <a:t>program</a:t>
            </a:r>
            <a:r>
              <a:rPr lang="en-US" dirty="0"/>
              <a:t> a tool yourself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519EA0-814A-C5B0-8D86-4189CC01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Lutz Pluemer,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6BCA-9EA2-4120-CD01-B4089780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4BC50-DFC9-49F3-B661-8206D0B8AD5B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77f761b-00b3-4cd3-b297-c02a71e74b13"/>
  <p:tag name="COMMONDATA" val="eyJoZGlkIjoiZmRlZWM5NDE1ZDU0ZjE1Y2IyZTk2MjkxNzViODQ1MD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2986</Words>
  <Application>Microsoft Office PowerPoint</Application>
  <PresentationFormat>On-screen Show (4:3)</PresentationFormat>
  <Paragraphs>366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Inter</vt:lpstr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Office Theme</vt:lpstr>
      <vt:lpstr>Introductory Engineering Computer Programming ENGR 1412  International Joint Bachelor Program Environmental Engineering  Lutz Pluemer  </vt:lpstr>
      <vt:lpstr>Welcome</vt:lpstr>
      <vt:lpstr>Schedule and Structure of my Lecture</vt:lpstr>
      <vt:lpstr>Schedule and Structure of my Lecture (II)</vt:lpstr>
      <vt:lpstr>The Team</vt:lpstr>
      <vt:lpstr>Role of my Lecture in your Study Program</vt:lpstr>
      <vt:lpstr>Role of my Lecture in your Study Program</vt:lpstr>
      <vt:lpstr>Why is Programming fundamental  for your Study?</vt:lpstr>
      <vt:lpstr>Why is Programming fundamental for your Field of Study?</vt:lpstr>
      <vt:lpstr>My professional Background</vt:lpstr>
      <vt:lpstr>My professional Background</vt:lpstr>
      <vt:lpstr>Learning objectives</vt:lpstr>
      <vt:lpstr>Central Concepts of this Lecture</vt:lpstr>
      <vt:lpstr>Algorithm</vt:lpstr>
      <vt:lpstr>A Recipe for a typical German Cake</vt:lpstr>
      <vt:lpstr>Is this really an algorithm?</vt:lpstr>
      <vt:lpstr>Making it more precise</vt:lpstr>
      <vt:lpstr>More algorithmic Style – “Pseudo Code”</vt:lpstr>
      <vt:lpstr>Algorithm versus Program</vt:lpstr>
      <vt:lpstr>A Computer and its CPU</vt:lpstr>
      <vt:lpstr> Memory Structure  and  Assembler Program</vt:lpstr>
      <vt:lpstr>How to Program a Computer</vt:lpstr>
      <vt:lpstr>Programming Languages and Paradigms</vt:lpstr>
      <vt:lpstr>Why learn Python?</vt:lpstr>
      <vt:lpstr>GRADING</vt:lpstr>
      <vt:lpstr>Grading</vt:lpstr>
      <vt:lpstr>Group work and individual assessment</vt:lpstr>
      <vt:lpstr> Excel</vt:lpstr>
      <vt:lpstr>Excel – what is it?</vt:lpstr>
      <vt:lpstr>Why Teach and Learn Excel?</vt:lpstr>
      <vt:lpstr>Excel Worksheet </vt:lpstr>
      <vt:lpstr>Learning Targets for the 3 Excel Lectures</vt:lpstr>
      <vt:lpstr>Learning by Doing</vt:lpstr>
      <vt:lpstr>Using Arrays and Array Formulas</vt:lpstr>
      <vt:lpstr>Types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Scientific Communication  Lutz Pluemer</dc:title>
  <dc:creator>Lutz Pluemer</dc:creator>
  <cp:lastModifiedBy>Lutz Pluemer</cp:lastModifiedBy>
  <cp:revision>37</cp:revision>
  <dcterms:created xsi:type="dcterms:W3CDTF">2020-09-14T18:57:00Z</dcterms:created>
  <dcterms:modified xsi:type="dcterms:W3CDTF">2023-03-12T13:10:52Z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618DA42AFFEE4F53A3549A2F42D2F034</vt:lpwstr>
  </property>
  <property fmtid="{D5CDD505-2E9C-101B-9397-08002B2CF9AE}" pid="3" name="KSOProductBuildVer">
    <vt:lpwstr>2052-11.1.0.12980</vt:lpwstr>
  </property>
</Properties>
</file>